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768" r:id="rId2"/>
    <p:sldId id="873" r:id="rId3"/>
    <p:sldId id="764" r:id="rId4"/>
    <p:sldId id="763" r:id="rId5"/>
    <p:sldId id="889" r:id="rId6"/>
    <p:sldId id="874" r:id="rId7"/>
    <p:sldId id="875" r:id="rId8"/>
    <p:sldId id="876" r:id="rId9"/>
    <p:sldId id="877" r:id="rId10"/>
    <p:sldId id="878" r:id="rId11"/>
    <p:sldId id="880" r:id="rId12"/>
    <p:sldId id="881" r:id="rId13"/>
    <p:sldId id="882" r:id="rId14"/>
    <p:sldId id="883" r:id="rId15"/>
    <p:sldId id="884" r:id="rId16"/>
    <p:sldId id="888" r:id="rId17"/>
    <p:sldId id="890" r:id="rId18"/>
    <p:sldId id="891" r:id="rId19"/>
    <p:sldId id="636" r:id="rId20"/>
    <p:sldId id="664" r:id="rId21"/>
    <p:sldId id="660" r:id="rId2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1C89E-75B8-4EBF-BBAF-550CA1F51AB9}" v="6" dt="2020-12-07T15:17:53.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0"/>
  </p:normalViewPr>
  <p:slideViewPr>
    <p:cSldViewPr snapToGrid="0">
      <p:cViewPr varScale="1">
        <p:scale>
          <a:sx n="114" d="100"/>
          <a:sy n="114" d="100"/>
        </p:scale>
        <p:origin x="420"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 Porter" userId="afc1cc5d4ac9832e" providerId="LiveId" clId="{34F1C89E-75B8-4EBF-BBAF-550CA1F51AB9}"/>
    <pc:docChg chg="custSel addSld delSld modSld sldOrd">
      <pc:chgData name="Phillip Porter" userId="afc1cc5d4ac9832e" providerId="LiveId" clId="{34F1C89E-75B8-4EBF-BBAF-550CA1F51AB9}" dt="2020-12-07T15:24:30.827" v="117" actId="113"/>
      <pc:docMkLst>
        <pc:docMk/>
      </pc:docMkLst>
      <pc:sldChg chg="del">
        <pc:chgData name="Phillip Porter" userId="afc1cc5d4ac9832e" providerId="LiveId" clId="{34F1C89E-75B8-4EBF-BBAF-550CA1F51AB9}" dt="2020-11-21T16:21:53.336" v="0" actId="2696"/>
        <pc:sldMkLst>
          <pc:docMk/>
          <pc:sldMk cId="521811176" sldId="652"/>
        </pc:sldMkLst>
      </pc:sldChg>
      <pc:sldChg chg="del">
        <pc:chgData name="Phillip Porter" userId="afc1cc5d4ac9832e" providerId="LiveId" clId="{34F1C89E-75B8-4EBF-BBAF-550CA1F51AB9}" dt="2020-11-21T16:22:02.831" v="1" actId="2696"/>
        <pc:sldMkLst>
          <pc:docMk/>
          <pc:sldMk cId="3246714473" sldId="703"/>
        </pc:sldMkLst>
      </pc:sldChg>
      <pc:sldChg chg="del">
        <pc:chgData name="Phillip Porter" userId="afc1cc5d4ac9832e" providerId="LiveId" clId="{34F1C89E-75B8-4EBF-BBAF-550CA1F51AB9}" dt="2020-11-21T16:22:02.831" v="1" actId="2696"/>
        <pc:sldMkLst>
          <pc:docMk/>
          <pc:sldMk cId="3260411427" sldId="704"/>
        </pc:sldMkLst>
      </pc:sldChg>
      <pc:sldChg chg="del">
        <pc:chgData name="Phillip Porter" userId="afc1cc5d4ac9832e" providerId="LiveId" clId="{34F1C89E-75B8-4EBF-BBAF-550CA1F51AB9}" dt="2020-11-21T16:22:02.831" v="1" actId="2696"/>
        <pc:sldMkLst>
          <pc:docMk/>
          <pc:sldMk cId="2463963249" sldId="705"/>
        </pc:sldMkLst>
      </pc:sldChg>
      <pc:sldChg chg="del">
        <pc:chgData name="Phillip Porter" userId="afc1cc5d4ac9832e" providerId="LiveId" clId="{34F1C89E-75B8-4EBF-BBAF-550CA1F51AB9}" dt="2020-11-21T16:22:02.831" v="1" actId="2696"/>
        <pc:sldMkLst>
          <pc:docMk/>
          <pc:sldMk cId="2025083041" sldId="707"/>
        </pc:sldMkLst>
      </pc:sldChg>
      <pc:sldChg chg="del">
        <pc:chgData name="Phillip Porter" userId="afc1cc5d4ac9832e" providerId="LiveId" clId="{34F1C89E-75B8-4EBF-BBAF-550CA1F51AB9}" dt="2020-11-21T16:22:02.831" v="1" actId="2696"/>
        <pc:sldMkLst>
          <pc:docMk/>
          <pc:sldMk cId="2242544707" sldId="708"/>
        </pc:sldMkLst>
      </pc:sldChg>
      <pc:sldChg chg="del">
        <pc:chgData name="Phillip Porter" userId="afc1cc5d4ac9832e" providerId="LiveId" clId="{34F1C89E-75B8-4EBF-BBAF-550CA1F51AB9}" dt="2020-11-21T16:22:02.831" v="1" actId="2696"/>
        <pc:sldMkLst>
          <pc:docMk/>
          <pc:sldMk cId="1913200933" sldId="711"/>
        </pc:sldMkLst>
      </pc:sldChg>
      <pc:sldChg chg="del">
        <pc:chgData name="Phillip Porter" userId="afc1cc5d4ac9832e" providerId="LiveId" clId="{34F1C89E-75B8-4EBF-BBAF-550CA1F51AB9}" dt="2020-11-21T16:26:34.890" v="2" actId="2696"/>
        <pc:sldMkLst>
          <pc:docMk/>
          <pc:sldMk cId="3288596019" sldId="712"/>
        </pc:sldMkLst>
      </pc:sldChg>
      <pc:sldChg chg="del">
        <pc:chgData name="Phillip Porter" userId="afc1cc5d4ac9832e" providerId="LiveId" clId="{34F1C89E-75B8-4EBF-BBAF-550CA1F51AB9}" dt="2020-11-21T16:26:34.890" v="2" actId="2696"/>
        <pc:sldMkLst>
          <pc:docMk/>
          <pc:sldMk cId="203661587" sldId="713"/>
        </pc:sldMkLst>
      </pc:sldChg>
      <pc:sldChg chg="del">
        <pc:chgData name="Phillip Porter" userId="afc1cc5d4ac9832e" providerId="LiveId" clId="{34F1C89E-75B8-4EBF-BBAF-550CA1F51AB9}" dt="2020-11-21T16:26:34.890" v="2" actId="2696"/>
        <pc:sldMkLst>
          <pc:docMk/>
          <pc:sldMk cId="1411749954" sldId="714"/>
        </pc:sldMkLst>
      </pc:sldChg>
      <pc:sldChg chg="del">
        <pc:chgData name="Phillip Porter" userId="afc1cc5d4ac9832e" providerId="LiveId" clId="{34F1C89E-75B8-4EBF-BBAF-550CA1F51AB9}" dt="2020-11-21T16:26:34.890" v="2" actId="2696"/>
        <pc:sldMkLst>
          <pc:docMk/>
          <pc:sldMk cId="3940214191" sldId="715"/>
        </pc:sldMkLst>
      </pc:sldChg>
      <pc:sldChg chg="del">
        <pc:chgData name="Phillip Porter" userId="afc1cc5d4ac9832e" providerId="LiveId" clId="{34F1C89E-75B8-4EBF-BBAF-550CA1F51AB9}" dt="2020-11-21T16:26:34.890" v="2" actId="2696"/>
        <pc:sldMkLst>
          <pc:docMk/>
          <pc:sldMk cId="3702966055" sldId="716"/>
        </pc:sldMkLst>
      </pc:sldChg>
      <pc:sldChg chg="del">
        <pc:chgData name="Phillip Porter" userId="afc1cc5d4ac9832e" providerId="LiveId" clId="{34F1C89E-75B8-4EBF-BBAF-550CA1F51AB9}" dt="2020-11-21T16:26:34.890" v="2" actId="2696"/>
        <pc:sldMkLst>
          <pc:docMk/>
          <pc:sldMk cId="129911078" sldId="717"/>
        </pc:sldMkLst>
      </pc:sldChg>
      <pc:sldChg chg="del">
        <pc:chgData name="Phillip Porter" userId="afc1cc5d4ac9832e" providerId="LiveId" clId="{34F1C89E-75B8-4EBF-BBAF-550CA1F51AB9}" dt="2020-11-21T16:22:02.831" v="1" actId="2696"/>
        <pc:sldMkLst>
          <pc:docMk/>
          <pc:sldMk cId="714586747" sldId="718"/>
        </pc:sldMkLst>
      </pc:sldChg>
      <pc:sldChg chg="del">
        <pc:chgData name="Phillip Porter" userId="afc1cc5d4ac9832e" providerId="LiveId" clId="{34F1C89E-75B8-4EBF-BBAF-550CA1F51AB9}" dt="2020-11-21T16:26:34.890" v="2" actId="2696"/>
        <pc:sldMkLst>
          <pc:docMk/>
          <pc:sldMk cId="3847799595" sldId="719"/>
        </pc:sldMkLst>
      </pc:sldChg>
      <pc:sldChg chg="del">
        <pc:chgData name="Phillip Porter" userId="afc1cc5d4ac9832e" providerId="LiveId" clId="{34F1C89E-75B8-4EBF-BBAF-550CA1F51AB9}" dt="2020-11-21T16:26:34.890" v="2" actId="2696"/>
        <pc:sldMkLst>
          <pc:docMk/>
          <pc:sldMk cId="3328219887" sldId="720"/>
        </pc:sldMkLst>
      </pc:sldChg>
      <pc:sldChg chg="del">
        <pc:chgData name="Phillip Porter" userId="afc1cc5d4ac9832e" providerId="LiveId" clId="{34F1C89E-75B8-4EBF-BBAF-550CA1F51AB9}" dt="2020-11-21T16:26:34.890" v="2" actId="2696"/>
        <pc:sldMkLst>
          <pc:docMk/>
          <pc:sldMk cId="340262128" sldId="721"/>
        </pc:sldMkLst>
      </pc:sldChg>
      <pc:sldChg chg="del">
        <pc:chgData name="Phillip Porter" userId="afc1cc5d4ac9832e" providerId="LiveId" clId="{34F1C89E-75B8-4EBF-BBAF-550CA1F51AB9}" dt="2020-11-21T16:22:02.831" v="1" actId="2696"/>
        <pc:sldMkLst>
          <pc:docMk/>
          <pc:sldMk cId="3258814614" sldId="722"/>
        </pc:sldMkLst>
      </pc:sldChg>
      <pc:sldChg chg="del">
        <pc:chgData name="Phillip Porter" userId="afc1cc5d4ac9832e" providerId="LiveId" clId="{34F1C89E-75B8-4EBF-BBAF-550CA1F51AB9}" dt="2020-11-21T16:26:34.890" v="2" actId="2696"/>
        <pc:sldMkLst>
          <pc:docMk/>
          <pc:sldMk cId="3871711316" sldId="723"/>
        </pc:sldMkLst>
      </pc:sldChg>
      <pc:sldChg chg="del">
        <pc:chgData name="Phillip Porter" userId="afc1cc5d4ac9832e" providerId="LiveId" clId="{34F1C89E-75B8-4EBF-BBAF-550CA1F51AB9}" dt="2020-11-21T16:22:02.831" v="1" actId="2696"/>
        <pc:sldMkLst>
          <pc:docMk/>
          <pc:sldMk cId="1942531245" sldId="724"/>
        </pc:sldMkLst>
      </pc:sldChg>
      <pc:sldChg chg="del">
        <pc:chgData name="Phillip Porter" userId="afc1cc5d4ac9832e" providerId="LiveId" clId="{34F1C89E-75B8-4EBF-BBAF-550CA1F51AB9}" dt="2020-11-21T16:22:02.831" v="1" actId="2696"/>
        <pc:sldMkLst>
          <pc:docMk/>
          <pc:sldMk cId="1238982629" sldId="725"/>
        </pc:sldMkLst>
      </pc:sldChg>
      <pc:sldChg chg="del">
        <pc:chgData name="Phillip Porter" userId="afc1cc5d4ac9832e" providerId="LiveId" clId="{34F1C89E-75B8-4EBF-BBAF-550CA1F51AB9}" dt="2020-11-21T16:22:02.831" v="1" actId="2696"/>
        <pc:sldMkLst>
          <pc:docMk/>
          <pc:sldMk cId="2033741972" sldId="726"/>
        </pc:sldMkLst>
      </pc:sldChg>
      <pc:sldChg chg="del">
        <pc:chgData name="Phillip Porter" userId="afc1cc5d4ac9832e" providerId="LiveId" clId="{34F1C89E-75B8-4EBF-BBAF-550CA1F51AB9}" dt="2020-11-21T16:22:02.831" v="1" actId="2696"/>
        <pc:sldMkLst>
          <pc:docMk/>
          <pc:sldMk cId="757927415" sldId="727"/>
        </pc:sldMkLst>
      </pc:sldChg>
      <pc:sldChg chg="del">
        <pc:chgData name="Phillip Porter" userId="afc1cc5d4ac9832e" providerId="LiveId" clId="{34F1C89E-75B8-4EBF-BBAF-550CA1F51AB9}" dt="2020-11-21T16:22:02.831" v="1" actId="2696"/>
        <pc:sldMkLst>
          <pc:docMk/>
          <pc:sldMk cId="3024639812" sldId="728"/>
        </pc:sldMkLst>
      </pc:sldChg>
      <pc:sldChg chg="del">
        <pc:chgData name="Phillip Porter" userId="afc1cc5d4ac9832e" providerId="LiveId" clId="{34F1C89E-75B8-4EBF-BBAF-550CA1F51AB9}" dt="2020-11-21T16:22:02.831" v="1" actId="2696"/>
        <pc:sldMkLst>
          <pc:docMk/>
          <pc:sldMk cId="1627460040" sldId="729"/>
        </pc:sldMkLst>
      </pc:sldChg>
      <pc:sldChg chg="del">
        <pc:chgData name="Phillip Porter" userId="afc1cc5d4ac9832e" providerId="LiveId" clId="{34F1C89E-75B8-4EBF-BBAF-550CA1F51AB9}" dt="2020-11-21T16:22:02.831" v="1" actId="2696"/>
        <pc:sldMkLst>
          <pc:docMk/>
          <pc:sldMk cId="258296065" sldId="730"/>
        </pc:sldMkLst>
      </pc:sldChg>
      <pc:sldChg chg="del">
        <pc:chgData name="Phillip Porter" userId="afc1cc5d4ac9832e" providerId="LiveId" clId="{34F1C89E-75B8-4EBF-BBAF-550CA1F51AB9}" dt="2020-11-21T16:22:02.831" v="1" actId="2696"/>
        <pc:sldMkLst>
          <pc:docMk/>
          <pc:sldMk cId="1636999500" sldId="731"/>
        </pc:sldMkLst>
      </pc:sldChg>
      <pc:sldChg chg="del">
        <pc:chgData name="Phillip Porter" userId="afc1cc5d4ac9832e" providerId="LiveId" clId="{34F1C89E-75B8-4EBF-BBAF-550CA1F51AB9}" dt="2020-11-21T16:22:02.831" v="1" actId="2696"/>
        <pc:sldMkLst>
          <pc:docMk/>
          <pc:sldMk cId="178830371" sldId="732"/>
        </pc:sldMkLst>
      </pc:sldChg>
      <pc:sldChg chg="del">
        <pc:chgData name="Phillip Porter" userId="afc1cc5d4ac9832e" providerId="LiveId" clId="{34F1C89E-75B8-4EBF-BBAF-550CA1F51AB9}" dt="2020-11-21T16:22:02.831" v="1" actId="2696"/>
        <pc:sldMkLst>
          <pc:docMk/>
          <pc:sldMk cId="889774997" sldId="735"/>
        </pc:sldMkLst>
      </pc:sldChg>
      <pc:sldChg chg="del">
        <pc:chgData name="Phillip Porter" userId="afc1cc5d4ac9832e" providerId="LiveId" clId="{34F1C89E-75B8-4EBF-BBAF-550CA1F51AB9}" dt="2020-11-21T16:22:02.831" v="1" actId="2696"/>
        <pc:sldMkLst>
          <pc:docMk/>
          <pc:sldMk cId="1341833199" sldId="736"/>
        </pc:sldMkLst>
      </pc:sldChg>
      <pc:sldChg chg="del">
        <pc:chgData name="Phillip Porter" userId="afc1cc5d4ac9832e" providerId="LiveId" clId="{34F1C89E-75B8-4EBF-BBAF-550CA1F51AB9}" dt="2020-11-21T16:21:53.336" v="0" actId="2696"/>
        <pc:sldMkLst>
          <pc:docMk/>
          <pc:sldMk cId="3647381540" sldId="737"/>
        </pc:sldMkLst>
      </pc:sldChg>
      <pc:sldChg chg="del">
        <pc:chgData name="Phillip Porter" userId="afc1cc5d4ac9832e" providerId="LiveId" clId="{34F1C89E-75B8-4EBF-BBAF-550CA1F51AB9}" dt="2020-11-21T16:21:53.336" v="0" actId="2696"/>
        <pc:sldMkLst>
          <pc:docMk/>
          <pc:sldMk cId="462577978" sldId="738"/>
        </pc:sldMkLst>
      </pc:sldChg>
      <pc:sldChg chg="del">
        <pc:chgData name="Phillip Porter" userId="afc1cc5d4ac9832e" providerId="LiveId" clId="{34F1C89E-75B8-4EBF-BBAF-550CA1F51AB9}" dt="2020-11-21T16:21:53.336" v="0" actId="2696"/>
        <pc:sldMkLst>
          <pc:docMk/>
          <pc:sldMk cId="570477037" sldId="739"/>
        </pc:sldMkLst>
      </pc:sldChg>
      <pc:sldChg chg="del">
        <pc:chgData name="Phillip Porter" userId="afc1cc5d4ac9832e" providerId="LiveId" clId="{34F1C89E-75B8-4EBF-BBAF-550CA1F51AB9}" dt="2020-11-21T16:21:53.336" v="0" actId="2696"/>
        <pc:sldMkLst>
          <pc:docMk/>
          <pc:sldMk cId="1001558689" sldId="740"/>
        </pc:sldMkLst>
      </pc:sldChg>
      <pc:sldChg chg="del">
        <pc:chgData name="Phillip Porter" userId="afc1cc5d4ac9832e" providerId="LiveId" clId="{34F1C89E-75B8-4EBF-BBAF-550CA1F51AB9}" dt="2020-11-21T16:26:46.915" v="3" actId="2696"/>
        <pc:sldMkLst>
          <pc:docMk/>
          <pc:sldMk cId="4043546062" sldId="745"/>
        </pc:sldMkLst>
      </pc:sldChg>
      <pc:sldChg chg="del">
        <pc:chgData name="Phillip Porter" userId="afc1cc5d4ac9832e" providerId="LiveId" clId="{34F1C89E-75B8-4EBF-BBAF-550CA1F51AB9}" dt="2020-11-21T16:26:46.915" v="3" actId="2696"/>
        <pc:sldMkLst>
          <pc:docMk/>
          <pc:sldMk cId="2800268629" sldId="747"/>
        </pc:sldMkLst>
      </pc:sldChg>
      <pc:sldChg chg="del">
        <pc:chgData name="Phillip Porter" userId="afc1cc5d4ac9832e" providerId="LiveId" clId="{34F1C89E-75B8-4EBF-BBAF-550CA1F51AB9}" dt="2020-11-21T16:22:02.831" v="1" actId="2696"/>
        <pc:sldMkLst>
          <pc:docMk/>
          <pc:sldMk cId="39349072" sldId="750"/>
        </pc:sldMkLst>
      </pc:sldChg>
      <pc:sldChg chg="del">
        <pc:chgData name="Phillip Porter" userId="afc1cc5d4ac9832e" providerId="LiveId" clId="{34F1C89E-75B8-4EBF-BBAF-550CA1F51AB9}" dt="2020-11-21T16:22:02.831" v="1" actId="2696"/>
        <pc:sldMkLst>
          <pc:docMk/>
          <pc:sldMk cId="3508872870" sldId="751"/>
        </pc:sldMkLst>
      </pc:sldChg>
      <pc:sldChg chg="del">
        <pc:chgData name="Phillip Porter" userId="afc1cc5d4ac9832e" providerId="LiveId" clId="{34F1C89E-75B8-4EBF-BBAF-550CA1F51AB9}" dt="2020-11-21T16:26:34.890" v="2" actId="2696"/>
        <pc:sldMkLst>
          <pc:docMk/>
          <pc:sldMk cId="4170629529" sldId="752"/>
        </pc:sldMkLst>
      </pc:sldChg>
      <pc:sldChg chg="del">
        <pc:chgData name="Phillip Porter" userId="afc1cc5d4ac9832e" providerId="LiveId" clId="{34F1C89E-75B8-4EBF-BBAF-550CA1F51AB9}" dt="2020-11-21T16:26:34.890" v="2" actId="2696"/>
        <pc:sldMkLst>
          <pc:docMk/>
          <pc:sldMk cId="1515684426" sldId="753"/>
        </pc:sldMkLst>
      </pc:sldChg>
      <pc:sldChg chg="del">
        <pc:chgData name="Phillip Porter" userId="afc1cc5d4ac9832e" providerId="LiveId" clId="{34F1C89E-75B8-4EBF-BBAF-550CA1F51AB9}" dt="2020-11-21T16:22:02.831" v="1" actId="2696"/>
        <pc:sldMkLst>
          <pc:docMk/>
          <pc:sldMk cId="2685676707" sldId="754"/>
        </pc:sldMkLst>
      </pc:sldChg>
      <pc:sldChg chg="del">
        <pc:chgData name="Phillip Porter" userId="afc1cc5d4ac9832e" providerId="LiveId" clId="{34F1C89E-75B8-4EBF-BBAF-550CA1F51AB9}" dt="2020-11-21T16:22:02.831" v="1" actId="2696"/>
        <pc:sldMkLst>
          <pc:docMk/>
          <pc:sldMk cId="2963756671" sldId="755"/>
        </pc:sldMkLst>
      </pc:sldChg>
      <pc:sldChg chg="del">
        <pc:chgData name="Phillip Porter" userId="afc1cc5d4ac9832e" providerId="LiveId" clId="{34F1C89E-75B8-4EBF-BBAF-550CA1F51AB9}" dt="2020-11-21T16:22:02.831" v="1" actId="2696"/>
        <pc:sldMkLst>
          <pc:docMk/>
          <pc:sldMk cId="2911848211" sldId="756"/>
        </pc:sldMkLst>
      </pc:sldChg>
      <pc:sldChg chg="del">
        <pc:chgData name="Phillip Porter" userId="afc1cc5d4ac9832e" providerId="LiveId" clId="{34F1C89E-75B8-4EBF-BBAF-550CA1F51AB9}" dt="2020-11-21T16:26:46.915" v="3" actId="2696"/>
        <pc:sldMkLst>
          <pc:docMk/>
          <pc:sldMk cId="610559081" sldId="759"/>
        </pc:sldMkLst>
      </pc:sldChg>
      <pc:sldChg chg="del">
        <pc:chgData name="Phillip Porter" userId="afc1cc5d4ac9832e" providerId="LiveId" clId="{34F1C89E-75B8-4EBF-BBAF-550CA1F51AB9}" dt="2020-11-21T16:26:34.890" v="2" actId="2696"/>
        <pc:sldMkLst>
          <pc:docMk/>
          <pc:sldMk cId="3149226581" sldId="760"/>
        </pc:sldMkLst>
      </pc:sldChg>
      <pc:sldChg chg="del">
        <pc:chgData name="Phillip Porter" userId="afc1cc5d4ac9832e" providerId="LiveId" clId="{34F1C89E-75B8-4EBF-BBAF-550CA1F51AB9}" dt="2020-11-21T16:26:34.890" v="2" actId="2696"/>
        <pc:sldMkLst>
          <pc:docMk/>
          <pc:sldMk cId="3915394852" sldId="761"/>
        </pc:sldMkLst>
      </pc:sldChg>
      <pc:sldChg chg="del">
        <pc:chgData name="Phillip Porter" userId="afc1cc5d4ac9832e" providerId="LiveId" clId="{34F1C89E-75B8-4EBF-BBAF-550CA1F51AB9}" dt="2020-11-21T16:26:34.890" v="2" actId="2696"/>
        <pc:sldMkLst>
          <pc:docMk/>
          <pc:sldMk cId="2639277301" sldId="762"/>
        </pc:sldMkLst>
      </pc:sldChg>
      <pc:sldChg chg="del">
        <pc:chgData name="Phillip Porter" userId="afc1cc5d4ac9832e" providerId="LiveId" clId="{34F1C89E-75B8-4EBF-BBAF-550CA1F51AB9}" dt="2020-11-21T16:26:34.890" v="2" actId="2696"/>
        <pc:sldMkLst>
          <pc:docMk/>
          <pc:sldMk cId="388911653" sldId="763"/>
        </pc:sldMkLst>
      </pc:sldChg>
      <pc:sldChg chg="addSp delSp modSp mod">
        <pc:chgData name="Phillip Porter" userId="afc1cc5d4ac9832e" providerId="LiveId" clId="{34F1C89E-75B8-4EBF-BBAF-550CA1F51AB9}" dt="2020-12-07T15:19:59.347" v="79" actId="113"/>
        <pc:sldMkLst>
          <pc:docMk/>
          <pc:sldMk cId="823242876" sldId="763"/>
        </pc:sldMkLst>
        <pc:spChg chg="mod">
          <ac:chgData name="Phillip Porter" userId="afc1cc5d4ac9832e" providerId="LiveId" clId="{34F1C89E-75B8-4EBF-BBAF-550CA1F51AB9}" dt="2020-12-07T15:19:59.347" v="79" actId="113"/>
          <ac:spMkLst>
            <pc:docMk/>
            <pc:sldMk cId="823242876" sldId="763"/>
            <ac:spMk id="8" creationId="{E6D5672D-B724-4A45-8B91-F4FDF6F17520}"/>
          </ac:spMkLst>
        </pc:spChg>
        <pc:spChg chg="del">
          <ac:chgData name="Phillip Porter" userId="afc1cc5d4ac9832e" providerId="LiveId" clId="{34F1C89E-75B8-4EBF-BBAF-550CA1F51AB9}" dt="2020-12-07T15:17:45.151" v="63" actId="21"/>
          <ac:spMkLst>
            <pc:docMk/>
            <pc:sldMk cId="823242876" sldId="763"/>
            <ac:spMk id="9" creationId="{4ADB1F2D-948A-46E8-A93F-AF3DE80B8D86}"/>
          </ac:spMkLst>
        </pc:spChg>
        <pc:spChg chg="add mod">
          <ac:chgData name="Phillip Porter" userId="afc1cc5d4ac9832e" providerId="LiveId" clId="{34F1C89E-75B8-4EBF-BBAF-550CA1F51AB9}" dt="2020-12-07T15:17:53.524" v="64"/>
          <ac:spMkLst>
            <pc:docMk/>
            <pc:sldMk cId="823242876" sldId="763"/>
            <ac:spMk id="10" creationId="{E36CC557-8E63-41F2-AE4E-8116EEF9012F}"/>
          </ac:spMkLst>
        </pc:spChg>
      </pc:sldChg>
      <pc:sldChg chg="del">
        <pc:chgData name="Phillip Porter" userId="afc1cc5d4ac9832e" providerId="LiveId" clId="{34F1C89E-75B8-4EBF-BBAF-550CA1F51AB9}" dt="2020-11-21T16:26:34.890" v="2" actId="2696"/>
        <pc:sldMkLst>
          <pc:docMk/>
          <pc:sldMk cId="189248954" sldId="764"/>
        </pc:sldMkLst>
      </pc:sldChg>
      <pc:sldChg chg="modSp mod">
        <pc:chgData name="Phillip Porter" userId="afc1cc5d4ac9832e" providerId="LiveId" clId="{34F1C89E-75B8-4EBF-BBAF-550CA1F51AB9}" dt="2020-12-07T15:17:12.684" v="62" actId="20577"/>
        <pc:sldMkLst>
          <pc:docMk/>
          <pc:sldMk cId="1647279348" sldId="764"/>
        </pc:sldMkLst>
        <pc:spChg chg="mod">
          <ac:chgData name="Phillip Porter" userId="afc1cc5d4ac9832e" providerId="LiveId" clId="{34F1C89E-75B8-4EBF-BBAF-550CA1F51AB9}" dt="2020-12-07T15:17:12.684" v="62" actId="20577"/>
          <ac:spMkLst>
            <pc:docMk/>
            <pc:sldMk cId="1647279348" sldId="764"/>
            <ac:spMk id="2" creationId="{2874D637-2A7C-42D6-B894-CCD0EE6CD7D5}"/>
          </ac:spMkLst>
        </pc:spChg>
      </pc:sldChg>
      <pc:sldChg chg="del">
        <pc:chgData name="Phillip Porter" userId="afc1cc5d4ac9832e" providerId="LiveId" clId="{34F1C89E-75B8-4EBF-BBAF-550CA1F51AB9}" dt="2020-11-21T16:26:34.890" v="2" actId="2696"/>
        <pc:sldMkLst>
          <pc:docMk/>
          <pc:sldMk cId="2460457561" sldId="765"/>
        </pc:sldMkLst>
      </pc:sldChg>
      <pc:sldChg chg="del">
        <pc:chgData name="Phillip Porter" userId="afc1cc5d4ac9832e" providerId="LiveId" clId="{34F1C89E-75B8-4EBF-BBAF-550CA1F51AB9}" dt="2020-11-21T16:26:34.890" v="2" actId="2696"/>
        <pc:sldMkLst>
          <pc:docMk/>
          <pc:sldMk cId="3534222982" sldId="766"/>
        </pc:sldMkLst>
      </pc:sldChg>
      <pc:sldChg chg="del">
        <pc:chgData name="Phillip Porter" userId="afc1cc5d4ac9832e" providerId="LiveId" clId="{34F1C89E-75B8-4EBF-BBAF-550CA1F51AB9}" dt="2020-11-21T16:26:34.890" v="2" actId="2696"/>
        <pc:sldMkLst>
          <pc:docMk/>
          <pc:sldMk cId="3539828339" sldId="767"/>
        </pc:sldMkLst>
      </pc:sldChg>
      <pc:sldChg chg="del">
        <pc:chgData name="Phillip Porter" userId="afc1cc5d4ac9832e" providerId="LiveId" clId="{34F1C89E-75B8-4EBF-BBAF-550CA1F51AB9}" dt="2020-11-21T16:22:02.831" v="1" actId="2696"/>
        <pc:sldMkLst>
          <pc:docMk/>
          <pc:sldMk cId="1781443194" sldId="769"/>
        </pc:sldMkLst>
      </pc:sldChg>
      <pc:sldChg chg="del">
        <pc:chgData name="Phillip Porter" userId="afc1cc5d4ac9832e" providerId="LiveId" clId="{34F1C89E-75B8-4EBF-BBAF-550CA1F51AB9}" dt="2020-11-21T16:22:02.831" v="1" actId="2696"/>
        <pc:sldMkLst>
          <pc:docMk/>
          <pc:sldMk cId="2884171325" sldId="770"/>
        </pc:sldMkLst>
      </pc:sldChg>
      <pc:sldChg chg="del">
        <pc:chgData name="Phillip Porter" userId="afc1cc5d4ac9832e" providerId="LiveId" clId="{34F1C89E-75B8-4EBF-BBAF-550CA1F51AB9}" dt="2020-11-21T16:22:02.831" v="1" actId="2696"/>
        <pc:sldMkLst>
          <pc:docMk/>
          <pc:sldMk cId="688397593" sldId="771"/>
        </pc:sldMkLst>
      </pc:sldChg>
      <pc:sldChg chg="del">
        <pc:chgData name="Phillip Porter" userId="afc1cc5d4ac9832e" providerId="LiveId" clId="{34F1C89E-75B8-4EBF-BBAF-550CA1F51AB9}" dt="2020-11-21T16:22:02.831" v="1" actId="2696"/>
        <pc:sldMkLst>
          <pc:docMk/>
          <pc:sldMk cId="3634342070" sldId="830"/>
        </pc:sldMkLst>
      </pc:sldChg>
      <pc:sldChg chg="del">
        <pc:chgData name="Phillip Porter" userId="afc1cc5d4ac9832e" providerId="LiveId" clId="{34F1C89E-75B8-4EBF-BBAF-550CA1F51AB9}" dt="2020-11-21T16:22:02.831" v="1" actId="2696"/>
        <pc:sldMkLst>
          <pc:docMk/>
          <pc:sldMk cId="524725709" sldId="857"/>
        </pc:sldMkLst>
      </pc:sldChg>
      <pc:sldChg chg="del">
        <pc:chgData name="Phillip Porter" userId="afc1cc5d4ac9832e" providerId="LiveId" clId="{34F1C89E-75B8-4EBF-BBAF-550CA1F51AB9}" dt="2020-11-21T16:22:02.831" v="1" actId="2696"/>
        <pc:sldMkLst>
          <pc:docMk/>
          <pc:sldMk cId="985002131" sldId="858"/>
        </pc:sldMkLst>
      </pc:sldChg>
      <pc:sldChg chg="del">
        <pc:chgData name="Phillip Porter" userId="afc1cc5d4ac9832e" providerId="LiveId" clId="{34F1C89E-75B8-4EBF-BBAF-550CA1F51AB9}" dt="2020-11-21T16:21:53.336" v="0" actId="2696"/>
        <pc:sldMkLst>
          <pc:docMk/>
          <pc:sldMk cId="2104766306" sldId="859"/>
        </pc:sldMkLst>
      </pc:sldChg>
      <pc:sldChg chg="del">
        <pc:chgData name="Phillip Porter" userId="afc1cc5d4ac9832e" providerId="LiveId" clId="{34F1C89E-75B8-4EBF-BBAF-550CA1F51AB9}" dt="2020-11-21T16:21:53.336" v="0" actId="2696"/>
        <pc:sldMkLst>
          <pc:docMk/>
          <pc:sldMk cId="2278555222" sldId="860"/>
        </pc:sldMkLst>
      </pc:sldChg>
      <pc:sldChg chg="del">
        <pc:chgData name="Phillip Porter" userId="afc1cc5d4ac9832e" providerId="LiveId" clId="{34F1C89E-75B8-4EBF-BBAF-550CA1F51AB9}" dt="2020-11-21T16:21:53.336" v="0" actId="2696"/>
        <pc:sldMkLst>
          <pc:docMk/>
          <pc:sldMk cId="4108820410" sldId="861"/>
        </pc:sldMkLst>
      </pc:sldChg>
      <pc:sldChg chg="del">
        <pc:chgData name="Phillip Porter" userId="afc1cc5d4ac9832e" providerId="LiveId" clId="{34F1C89E-75B8-4EBF-BBAF-550CA1F51AB9}" dt="2020-11-21T16:21:53.336" v="0" actId="2696"/>
        <pc:sldMkLst>
          <pc:docMk/>
          <pc:sldMk cId="1454782258" sldId="862"/>
        </pc:sldMkLst>
      </pc:sldChg>
      <pc:sldChg chg="del">
        <pc:chgData name="Phillip Porter" userId="afc1cc5d4ac9832e" providerId="LiveId" clId="{34F1C89E-75B8-4EBF-BBAF-550CA1F51AB9}" dt="2020-11-21T16:26:46.915" v="3" actId="2696"/>
        <pc:sldMkLst>
          <pc:docMk/>
          <pc:sldMk cId="3979668475" sldId="864"/>
        </pc:sldMkLst>
      </pc:sldChg>
      <pc:sldChg chg="del">
        <pc:chgData name="Phillip Porter" userId="afc1cc5d4ac9832e" providerId="LiveId" clId="{34F1C89E-75B8-4EBF-BBAF-550CA1F51AB9}" dt="2020-11-21T16:26:34.890" v="2" actId="2696"/>
        <pc:sldMkLst>
          <pc:docMk/>
          <pc:sldMk cId="2072305876" sldId="865"/>
        </pc:sldMkLst>
      </pc:sldChg>
      <pc:sldChg chg="del">
        <pc:chgData name="Phillip Porter" userId="afc1cc5d4ac9832e" providerId="LiveId" clId="{34F1C89E-75B8-4EBF-BBAF-550CA1F51AB9}" dt="2020-11-21T16:26:34.890" v="2" actId="2696"/>
        <pc:sldMkLst>
          <pc:docMk/>
          <pc:sldMk cId="2811025001" sldId="866"/>
        </pc:sldMkLst>
      </pc:sldChg>
      <pc:sldChg chg="del">
        <pc:chgData name="Phillip Porter" userId="afc1cc5d4ac9832e" providerId="LiveId" clId="{34F1C89E-75B8-4EBF-BBAF-550CA1F51AB9}" dt="2020-11-21T16:21:53.336" v="0" actId="2696"/>
        <pc:sldMkLst>
          <pc:docMk/>
          <pc:sldMk cId="2268407623" sldId="867"/>
        </pc:sldMkLst>
      </pc:sldChg>
      <pc:sldChg chg="del">
        <pc:chgData name="Phillip Porter" userId="afc1cc5d4ac9832e" providerId="LiveId" clId="{34F1C89E-75B8-4EBF-BBAF-550CA1F51AB9}" dt="2020-11-21T16:22:02.831" v="1" actId="2696"/>
        <pc:sldMkLst>
          <pc:docMk/>
          <pc:sldMk cId="2998082783" sldId="868"/>
        </pc:sldMkLst>
      </pc:sldChg>
      <pc:sldChg chg="del">
        <pc:chgData name="Phillip Porter" userId="afc1cc5d4ac9832e" providerId="LiveId" clId="{34F1C89E-75B8-4EBF-BBAF-550CA1F51AB9}" dt="2020-11-21T16:21:53.336" v="0" actId="2696"/>
        <pc:sldMkLst>
          <pc:docMk/>
          <pc:sldMk cId="401896615" sldId="869"/>
        </pc:sldMkLst>
      </pc:sldChg>
      <pc:sldChg chg="del">
        <pc:chgData name="Phillip Porter" userId="afc1cc5d4ac9832e" providerId="LiveId" clId="{34F1C89E-75B8-4EBF-BBAF-550CA1F51AB9}" dt="2020-11-21T16:21:53.336" v="0" actId="2696"/>
        <pc:sldMkLst>
          <pc:docMk/>
          <pc:sldMk cId="1239852145" sldId="870"/>
        </pc:sldMkLst>
      </pc:sldChg>
      <pc:sldChg chg="del">
        <pc:chgData name="Phillip Porter" userId="afc1cc5d4ac9832e" providerId="LiveId" clId="{34F1C89E-75B8-4EBF-BBAF-550CA1F51AB9}" dt="2020-11-21T16:21:53.336" v="0" actId="2696"/>
        <pc:sldMkLst>
          <pc:docMk/>
          <pc:sldMk cId="811335151" sldId="871"/>
        </pc:sldMkLst>
      </pc:sldChg>
      <pc:sldChg chg="del">
        <pc:chgData name="Phillip Porter" userId="afc1cc5d4ac9832e" providerId="LiveId" clId="{34F1C89E-75B8-4EBF-BBAF-550CA1F51AB9}" dt="2020-11-21T16:21:53.336" v="0" actId="2696"/>
        <pc:sldMkLst>
          <pc:docMk/>
          <pc:sldMk cId="1863385816" sldId="872"/>
        </pc:sldMkLst>
      </pc:sldChg>
      <pc:sldChg chg="modSp mod">
        <pc:chgData name="Phillip Porter" userId="afc1cc5d4ac9832e" providerId="LiveId" clId="{34F1C89E-75B8-4EBF-BBAF-550CA1F51AB9}" dt="2020-12-07T15:13:53.131" v="10" actId="14100"/>
        <pc:sldMkLst>
          <pc:docMk/>
          <pc:sldMk cId="80575570" sldId="873"/>
        </pc:sldMkLst>
        <pc:picChg chg="mod">
          <ac:chgData name="Phillip Porter" userId="afc1cc5d4ac9832e" providerId="LiveId" clId="{34F1C89E-75B8-4EBF-BBAF-550CA1F51AB9}" dt="2020-12-07T15:13:53.131" v="10" actId="14100"/>
          <ac:picMkLst>
            <pc:docMk/>
            <pc:sldMk cId="80575570" sldId="873"/>
            <ac:picMk id="20" creationId="{9A6B1A74-3314-4F93-8455-D0F625A285EA}"/>
          </ac:picMkLst>
        </pc:picChg>
      </pc:sldChg>
      <pc:sldChg chg="del">
        <pc:chgData name="Phillip Porter" userId="afc1cc5d4ac9832e" providerId="LiveId" clId="{34F1C89E-75B8-4EBF-BBAF-550CA1F51AB9}" dt="2020-11-21T16:26:34.890" v="2" actId="2696"/>
        <pc:sldMkLst>
          <pc:docMk/>
          <pc:sldMk cId="238100188" sldId="885"/>
        </pc:sldMkLst>
      </pc:sldChg>
      <pc:sldChg chg="del">
        <pc:chgData name="Phillip Porter" userId="afc1cc5d4ac9832e" providerId="LiveId" clId="{34F1C89E-75B8-4EBF-BBAF-550CA1F51AB9}" dt="2020-11-21T16:26:34.890" v="2" actId="2696"/>
        <pc:sldMkLst>
          <pc:docMk/>
          <pc:sldMk cId="1424948372" sldId="886"/>
        </pc:sldMkLst>
      </pc:sldChg>
      <pc:sldChg chg="del">
        <pc:chgData name="Phillip Porter" userId="afc1cc5d4ac9832e" providerId="LiveId" clId="{34F1C89E-75B8-4EBF-BBAF-550CA1F51AB9}" dt="2020-11-21T16:26:34.890" v="2" actId="2696"/>
        <pc:sldMkLst>
          <pc:docMk/>
          <pc:sldMk cId="2836773763" sldId="887"/>
        </pc:sldMkLst>
      </pc:sldChg>
      <pc:sldChg chg="modSp add mod ord">
        <pc:chgData name="Phillip Porter" userId="afc1cc5d4ac9832e" providerId="LiveId" clId="{34F1C89E-75B8-4EBF-BBAF-550CA1F51AB9}" dt="2020-12-07T15:22:54.231" v="100" actId="20577"/>
        <pc:sldMkLst>
          <pc:docMk/>
          <pc:sldMk cId="806160654" sldId="890"/>
        </pc:sldMkLst>
        <pc:spChg chg="mod">
          <ac:chgData name="Phillip Porter" userId="afc1cc5d4ac9832e" providerId="LiveId" clId="{34F1C89E-75B8-4EBF-BBAF-550CA1F51AB9}" dt="2020-12-07T15:22:54.231" v="100" actId="20577"/>
          <ac:spMkLst>
            <pc:docMk/>
            <pc:sldMk cId="806160654" sldId="890"/>
            <ac:spMk id="8" creationId="{E6D5672D-B724-4A45-8B91-F4FDF6F17520}"/>
          </ac:spMkLst>
        </pc:spChg>
      </pc:sldChg>
      <pc:sldChg chg="del">
        <pc:chgData name="Phillip Porter" userId="afc1cc5d4ac9832e" providerId="LiveId" clId="{34F1C89E-75B8-4EBF-BBAF-550CA1F51AB9}" dt="2020-11-21T16:26:34.890" v="2" actId="2696"/>
        <pc:sldMkLst>
          <pc:docMk/>
          <pc:sldMk cId="3646040766" sldId="890"/>
        </pc:sldMkLst>
      </pc:sldChg>
      <pc:sldChg chg="modSp add mod">
        <pc:chgData name="Phillip Porter" userId="afc1cc5d4ac9832e" providerId="LiveId" clId="{34F1C89E-75B8-4EBF-BBAF-550CA1F51AB9}" dt="2020-12-07T15:24:30.827" v="117" actId="113"/>
        <pc:sldMkLst>
          <pc:docMk/>
          <pc:sldMk cId="2713163451" sldId="891"/>
        </pc:sldMkLst>
        <pc:spChg chg="mod">
          <ac:chgData name="Phillip Porter" userId="afc1cc5d4ac9832e" providerId="LiveId" clId="{34F1C89E-75B8-4EBF-BBAF-550CA1F51AB9}" dt="2020-12-07T15:24:30.827" v="117" actId="113"/>
          <ac:spMkLst>
            <pc:docMk/>
            <pc:sldMk cId="2713163451" sldId="891"/>
            <ac:spMk id="8" creationId="{E6D5672D-B724-4A45-8B91-F4FDF6F17520}"/>
          </ac:spMkLst>
        </pc:spChg>
      </pc:sldChg>
      <pc:sldChg chg="del">
        <pc:chgData name="Phillip Porter" userId="afc1cc5d4ac9832e" providerId="LiveId" clId="{34F1C89E-75B8-4EBF-BBAF-550CA1F51AB9}" dt="2020-11-21T16:26:34.890" v="2" actId="2696"/>
        <pc:sldMkLst>
          <pc:docMk/>
          <pc:sldMk cId="4276235519" sldId="891"/>
        </pc:sldMkLst>
      </pc:sldChg>
      <pc:sldChg chg="del">
        <pc:chgData name="Phillip Porter" userId="afc1cc5d4ac9832e" providerId="LiveId" clId="{34F1C89E-75B8-4EBF-BBAF-550CA1F51AB9}" dt="2020-11-21T16:21:53.336" v="0" actId="2696"/>
        <pc:sldMkLst>
          <pc:docMk/>
          <pc:sldMk cId="3816212887" sldId="8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90E6566A-3655-48A1-8977-8A33100B8B2C}" type="datetimeFigureOut">
              <a:rPr lang="en-US"/>
              <a:t>12/7/2020</a:t>
            </a:fld>
            <a:endParaRPr lang="en-US"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6A63FFB-3136-4B72-BF5D-978A58787AC2}" type="slidenum">
              <a:rPr lang="en-US"/>
              <a:t>‹#›</a:t>
            </a:fld>
            <a:endParaRPr lang="en-US" dirty="0"/>
          </a:p>
        </p:txBody>
      </p:sp>
    </p:spTree>
    <p:extLst>
      <p:ext uri="{BB962C8B-B14F-4D97-AF65-F5344CB8AC3E}">
        <p14:creationId xmlns:p14="http://schemas.microsoft.com/office/powerpoint/2010/main" val="399178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289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12</a:t>
            </a:fld>
            <a:endParaRPr lang="en-US" dirty="0"/>
          </a:p>
        </p:txBody>
      </p:sp>
    </p:spTree>
    <p:extLst>
      <p:ext uri="{BB962C8B-B14F-4D97-AF65-F5344CB8AC3E}">
        <p14:creationId xmlns:p14="http://schemas.microsoft.com/office/powerpoint/2010/main" val="259955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13</a:t>
            </a:fld>
            <a:endParaRPr lang="en-US" dirty="0"/>
          </a:p>
        </p:txBody>
      </p:sp>
    </p:spTree>
    <p:extLst>
      <p:ext uri="{BB962C8B-B14F-4D97-AF65-F5344CB8AC3E}">
        <p14:creationId xmlns:p14="http://schemas.microsoft.com/office/powerpoint/2010/main" val="373465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14</a:t>
            </a:fld>
            <a:endParaRPr lang="en-US" dirty="0"/>
          </a:p>
        </p:txBody>
      </p:sp>
    </p:spTree>
    <p:extLst>
      <p:ext uri="{BB962C8B-B14F-4D97-AF65-F5344CB8AC3E}">
        <p14:creationId xmlns:p14="http://schemas.microsoft.com/office/powerpoint/2010/main" val="2989099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15</a:t>
            </a:fld>
            <a:endParaRPr lang="en-US" dirty="0"/>
          </a:p>
        </p:txBody>
      </p:sp>
    </p:spTree>
    <p:extLst>
      <p:ext uri="{BB962C8B-B14F-4D97-AF65-F5344CB8AC3E}">
        <p14:creationId xmlns:p14="http://schemas.microsoft.com/office/powerpoint/2010/main" val="1468867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16</a:t>
            </a:fld>
            <a:endParaRPr lang="en-US" dirty="0"/>
          </a:p>
        </p:txBody>
      </p:sp>
    </p:spTree>
    <p:extLst>
      <p:ext uri="{BB962C8B-B14F-4D97-AF65-F5344CB8AC3E}">
        <p14:creationId xmlns:p14="http://schemas.microsoft.com/office/powerpoint/2010/main" val="3488640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Janice – Explain Parking Lot</a:t>
            </a:r>
          </a:p>
          <a:p>
            <a:r>
              <a:rPr lang="en-US" dirty="0">
                <a:cs typeface="Calibri"/>
              </a:rPr>
              <a:t>Pause to allow time for the Family Vision Poll – use small white piece of paper – Everyone participate</a:t>
            </a:r>
          </a:p>
          <a:p>
            <a:endParaRPr lang="en-US" dirty="0">
              <a:cs typeface="Calibri"/>
            </a:endParaRPr>
          </a:p>
          <a:p>
            <a:r>
              <a:rPr lang="en-US" dirty="0">
                <a:cs typeface="Calibri"/>
              </a:rPr>
              <a:t>Questions:  If you have a question, raise your hand.  We welcome questions anytime.  Or put on the Parking Lot.</a:t>
            </a:r>
          </a:p>
          <a:p>
            <a:endParaRPr lang="en-US" dirty="0">
              <a:cs typeface="Calibri"/>
            </a:endParaRPr>
          </a:p>
          <a:p>
            <a:r>
              <a:rPr lang="en-US" dirty="0">
                <a:cs typeface="Calibri"/>
              </a:rPr>
              <a:t>Explain the Parking Lot – purpose</a:t>
            </a:r>
          </a:p>
          <a:p>
            <a:endParaRPr lang="en-US" dirty="0">
              <a:cs typeface="Calibri"/>
            </a:endParaRPr>
          </a:p>
          <a:p>
            <a:r>
              <a:rPr lang="en-US" dirty="0">
                <a:cs typeface="Calibri"/>
              </a:rPr>
              <a:t>Pause NOW to give everyone a few minutes to complete their POLL – Everyone will need a small piece of the white pre-cut paper.   Here's the questions:</a:t>
            </a:r>
          </a:p>
          <a:p>
            <a:r>
              <a:rPr lang="en-US" dirty="0">
                <a:cs typeface="Calibri"/>
              </a:rPr>
              <a:t>Do you have a Written Family Vision? Answer only YES or NO  - We do NOT need your names.  This is for a later activity.  THANK YOU!</a:t>
            </a:r>
          </a:p>
          <a:p>
            <a:r>
              <a:rPr lang="en-US" dirty="0">
                <a:cs typeface="Calibri"/>
              </a:rPr>
              <a:t>Allow time for participants to complete the Family Vision Poll &amp; Collect Now!!!</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cs typeface="Calibri"/>
              </a:rPr>
              <a:t>Note: </a:t>
            </a:r>
            <a:r>
              <a:rPr lang="en-US" dirty="0">
                <a:cs typeface="Calibri"/>
              </a:rPr>
              <a:t>During this workshop you will learn both the </a:t>
            </a:r>
            <a:r>
              <a:rPr lang="en-US" sz="1400" b="1" dirty="0">
                <a:solidFill>
                  <a:srgbClr val="FF0000"/>
                </a:solidFill>
                <a:cs typeface="Calibri"/>
              </a:rPr>
              <a:t>“DO’s and DONT’s” </a:t>
            </a:r>
            <a:r>
              <a:rPr lang="en-US" dirty="0">
                <a:cs typeface="Calibri"/>
              </a:rPr>
              <a:t>associated with family success.  The don’ts are just as important as the do’s.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92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Janice – Explain Parking Lot</a:t>
            </a:r>
          </a:p>
          <a:p>
            <a:r>
              <a:rPr lang="en-US" dirty="0">
                <a:cs typeface="Calibri"/>
              </a:rPr>
              <a:t>Pause to allow time for the Family Vision Poll – use small white piece of paper – Everyone participate</a:t>
            </a:r>
          </a:p>
          <a:p>
            <a:endParaRPr lang="en-US" dirty="0">
              <a:cs typeface="Calibri"/>
            </a:endParaRPr>
          </a:p>
          <a:p>
            <a:r>
              <a:rPr lang="en-US" dirty="0">
                <a:cs typeface="Calibri"/>
              </a:rPr>
              <a:t>Questions:  If you have a question, raise your hand.  We welcome questions anytime.  Or put on the Parking Lot.</a:t>
            </a:r>
          </a:p>
          <a:p>
            <a:endParaRPr lang="en-US" dirty="0">
              <a:cs typeface="Calibri"/>
            </a:endParaRPr>
          </a:p>
          <a:p>
            <a:r>
              <a:rPr lang="en-US" dirty="0">
                <a:cs typeface="Calibri"/>
              </a:rPr>
              <a:t>Explain the Parking Lot – purpose</a:t>
            </a:r>
          </a:p>
          <a:p>
            <a:endParaRPr lang="en-US" dirty="0">
              <a:cs typeface="Calibri"/>
            </a:endParaRPr>
          </a:p>
          <a:p>
            <a:r>
              <a:rPr lang="en-US" dirty="0">
                <a:cs typeface="Calibri"/>
              </a:rPr>
              <a:t>Pause NOW to give everyone a few minutes to complete their POLL – Everyone will need a small piece of the white pre-cut paper.   Here's the questions:</a:t>
            </a:r>
          </a:p>
          <a:p>
            <a:r>
              <a:rPr lang="en-US" dirty="0">
                <a:cs typeface="Calibri"/>
              </a:rPr>
              <a:t>Do you have a Written Family Vision? Answer only YES or NO  - We do NOT need your names.  This is for a later activity.  THANK YOU!</a:t>
            </a:r>
          </a:p>
          <a:p>
            <a:r>
              <a:rPr lang="en-US" dirty="0">
                <a:cs typeface="Calibri"/>
              </a:rPr>
              <a:t>Allow time for participants to complete the Family Vision Poll &amp; Collect Now!!!</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cs typeface="Calibri"/>
              </a:rPr>
              <a:t>Note: </a:t>
            </a:r>
            <a:r>
              <a:rPr lang="en-US" dirty="0">
                <a:cs typeface="Calibri"/>
              </a:rPr>
              <a:t>During this workshop you will learn both the </a:t>
            </a:r>
            <a:r>
              <a:rPr lang="en-US" sz="1400" b="1" dirty="0">
                <a:solidFill>
                  <a:srgbClr val="FF0000"/>
                </a:solidFill>
                <a:cs typeface="Calibri"/>
              </a:rPr>
              <a:t>“DO’s and DONT’s” </a:t>
            </a:r>
            <a:r>
              <a:rPr lang="en-US" dirty="0">
                <a:cs typeface="Calibri"/>
              </a:rPr>
              <a:t>associated with family success.  The don’ts are just as important as the do’s.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750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Phillip or Janice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942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Phillip or Janice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33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Janice – Explain Parking Lot</a:t>
            </a:r>
          </a:p>
          <a:p>
            <a:r>
              <a:rPr lang="en-US" dirty="0">
                <a:cs typeface="Calibri"/>
              </a:rPr>
              <a:t>Pause to allow time for the Family Vision Poll – use small white piece of paper – Everyone participate</a:t>
            </a:r>
          </a:p>
          <a:p>
            <a:endParaRPr lang="en-US" dirty="0">
              <a:cs typeface="Calibri"/>
            </a:endParaRPr>
          </a:p>
          <a:p>
            <a:r>
              <a:rPr lang="en-US" dirty="0">
                <a:cs typeface="Calibri"/>
              </a:rPr>
              <a:t>Questions:  If you have a question, raise your hand.  We welcome questions anytime.  Or put on the Parking Lot.</a:t>
            </a:r>
          </a:p>
          <a:p>
            <a:endParaRPr lang="en-US" dirty="0">
              <a:cs typeface="Calibri"/>
            </a:endParaRPr>
          </a:p>
          <a:p>
            <a:r>
              <a:rPr lang="en-US" dirty="0">
                <a:cs typeface="Calibri"/>
              </a:rPr>
              <a:t>Explain the Parking Lot – purpose</a:t>
            </a:r>
          </a:p>
          <a:p>
            <a:endParaRPr lang="en-US" dirty="0">
              <a:cs typeface="Calibri"/>
            </a:endParaRPr>
          </a:p>
          <a:p>
            <a:r>
              <a:rPr lang="en-US" dirty="0">
                <a:cs typeface="Calibri"/>
              </a:rPr>
              <a:t>Pause NOW to give everyone a few minutes to complete their POLL – Everyone will need a small piece of the white pre-cut paper.   Here's the questions:</a:t>
            </a:r>
          </a:p>
          <a:p>
            <a:r>
              <a:rPr lang="en-US" dirty="0">
                <a:cs typeface="Calibri"/>
              </a:rPr>
              <a:t>Do you have a Written Family Vision? Answer only YES or NO  - We do NOT need your names.  This is for a later activity.  THANK YOU!</a:t>
            </a:r>
          </a:p>
          <a:p>
            <a:r>
              <a:rPr lang="en-US" dirty="0">
                <a:cs typeface="Calibri"/>
              </a:rPr>
              <a:t>Allow time for participants to complete the Family Vision Poll &amp; Collect Now!!!</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cs typeface="Calibri"/>
              </a:rPr>
              <a:t>Note: </a:t>
            </a:r>
            <a:r>
              <a:rPr lang="en-US" dirty="0">
                <a:cs typeface="Calibri"/>
              </a:rPr>
              <a:t>During this workshop you will learn both the </a:t>
            </a:r>
            <a:r>
              <a:rPr lang="en-US" sz="1400" b="1" dirty="0">
                <a:solidFill>
                  <a:srgbClr val="FF0000"/>
                </a:solidFill>
                <a:cs typeface="Calibri"/>
              </a:rPr>
              <a:t>“DO’s and DONT’s” </a:t>
            </a:r>
            <a:r>
              <a:rPr lang="en-US" dirty="0">
                <a:cs typeface="Calibri"/>
              </a:rPr>
              <a:t>associated with family success.  The don’ts are just as important as the do’s.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63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5</a:t>
            </a:fld>
            <a:endParaRPr lang="en-US" dirty="0"/>
          </a:p>
        </p:txBody>
      </p:sp>
    </p:spTree>
    <p:extLst>
      <p:ext uri="{BB962C8B-B14F-4D97-AF65-F5344CB8AC3E}">
        <p14:creationId xmlns:p14="http://schemas.microsoft.com/office/powerpoint/2010/main" val="247007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6</a:t>
            </a:fld>
            <a:endParaRPr lang="en-US" dirty="0"/>
          </a:p>
        </p:txBody>
      </p:sp>
    </p:spTree>
    <p:extLst>
      <p:ext uri="{BB962C8B-B14F-4D97-AF65-F5344CB8AC3E}">
        <p14:creationId xmlns:p14="http://schemas.microsoft.com/office/powerpoint/2010/main" val="63725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7</a:t>
            </a:fld>
            <a:endParaRPr lang="en-US" dirty="0"/>
          </a:p>
        </p:txBody>
      </p:sp>
    </p:spTree>
    <p:extLst>
      <p:ext uri="{BB962C8B-B14F-4D97-AF65-F5344CB8AC3E}">
        <p14:creationId xmlns:p14="http://schemas.microsoft.com/office/powerpoint/2010/main" val="233152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8</a:t>
            </a:fld>
            <a:endParaRPr lang="en-US" dirty="0"/>
          </a:p>
        </p:txBody>
      </p:sp>
    </p:spTree>
    <p:extLst>
      <p:ext uri="{BB962C8B-B14F-4D97-AF65-F5344CB8AC3E}">
        <p14:creationId xmlns:p14="http://schemas.microsoft.com/office/powerpoint/2010/main" val="4369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9</a:t>
            </a:fld>
            <a:endParaRPr lang="en-US" dirty="0"/>
          </a:p>
        </p:txBody>
      </p:sp>
    </p:spTree>
    <p:extLst>
      <p:ext uri="{BB962C8B-B14F-4D97-AF65-F5344CB8AC3E}">
        <p14:creationId xmlns:p14="http://schemas.microsoft.com/office/powerpoint/2010/main" val="1125547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10</a:t>
            </a:fld>
            <a:endParaRPr lang="en-US" dirty="0"/>
          </a:p>
        </p:txBody>
      </p:sp>
    </p:spTree>
    <p:extLst>
      <p:ext uri="{BB962C8B-B14F-4D97-AF65-F5344CB8AC3E}">
        <p14:creationId xmlns:p14="http://schemas.microsoft.com/office/powerpoint/2010/main" val="1514451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11</a:t>
            </a:fld>
            <a:endParaRPr lang="en-US" dirty="0"/>
          </a:p>
        </p:txBody>
      </p:sp>
    </p:spTree>
    <p:extLst>
      <p:ext uri="{BB962C8B-B14F-4D97-AF65-F5344CB8AC3E}">
        <p14:creationId xmlns:p14="http://schemas.microsoft.com/office/powerpoint/2010/main" val="1958952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6ADE-CDFB-4E67-973E-FD2A9A28F8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01B585-756F-4372-ACF6-AD779A2FFB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F5F96-0A84-4EFD-B7D9-2FDD0F457683}"/>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5" name="Footer Placeholder 4">
            <a:extLst>
              <a:ext uri="{FF2B5EF4-FFF2-40B4-BE49-F238E27FC236}">
                <a16:creationId xmlns:a16="http://schemas.microsoft.com/office/drawing/2014/main" id="{ABD0B7B0-F51F-4257-AB50-8D5AB79D76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957721-7088-4BC4-8641-1DAD95BB4471}"/>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400011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363-6D38-406D-B5BC-2D61E37C62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CBACF-8024-4E82-991B-4CBCAAA28B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66BCA-7C08-4B9F-B621-17CFDED48FD2}"/>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5" name="Footer Placeholder 4">
            <a:extLst>
              <a:ext uri="{FF2B5EF4-FFF2-40B4-BE49-F238E27FC236}">
                <a16:creationId xmlns:a16="http://schemas.microsoft.com/office/drawing/2014/main" id="{ABC8476E-20C0-432D-B14B-4BD7A2F51F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87D1A2-B2A5-4BBD-9D11-1B3074C4D6DE}"/>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402356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00E90-831E-4A40-A704-9FB1EFCCF3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EE525F-CEA1-433A-AAC6-C070621895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87DD-FF0D-4EBE-BA27-9892BB3A78DF}"/>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5" name="Footer Placeholder 4">
            <a:extLst>
              <a:ext uri="{FF2B5EF4-FFF2-40B4-BE49-F238E27FC236}">
                <a16:creationId xmlns:a16="http://schemas.microsoft.com/office/drawing/2014/main" id="{9EEAE9B7-044C-4FDC-90EE-B72B6ED1F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60E485-B53F-47EB-9EC2-D82F59AF4DA4}"/>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102850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5B88-44D1-4D7D-9214-B73B2C7A6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5761-88B8-40A0-A505-E8DFB4231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68A4D-1BC4-4895-A210-1E61B6D60FC9}"/>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5" name="Footer Placeholder 4">
            <a:extLst>
              <a:ext uri="{FF2B5EF4-FFF2-40B4-BE49-F238E27FC236}">
                <a16:creationId xmlns:a16="http://schemas.microsoft.com/office/drawing/2014/main" id="{C2679AED-2FF5-455C-AB54-542E90FD32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7B7210-C833-46A6-85E9-18AC9C03216C}"/>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268567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F35C-8F06-444D-A062-37A28B6C14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E445D9-A66E-4469-A497-00CDA2B5F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93899B-D64A-4DDA-AFC6-245B4F7CD465}"/>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5" name="Footer Placeholder 4">
            <a:extLst>
              <a:ext uri="{FF2B5EF4-FFF2-40B4-BE49-F238E27FC236}">
                <a16:creationId xmlns:a16="http://schemas.microsoft.com/office/drawing/2014/main" id="{E6894F84-2298-4220-8092-407BE021F5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61AB69-B951-4671-AFF7-1CFC4DEB8AB2}"/>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30292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5E16-9F2B-44B0-91C5-B182B43C0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04EEE-A0B9-4B20-9EAB-8B38B43873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02A322-5743-44DC-8527-AE651176EA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0E886B-B0DF-4462-8128-22F77A38D525}"/>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6" name="Footer Placeholder 5">
            <a:extLst>
              <a:ext uri="{FF2B5EF4-FFF2-40B4-BE49-F238E27FC236}">
                <a16:creationId xmlns:a16="http://schemas.microsoft.com/office/drawing/2014/main" id="{AC790F61-EAA4-4764-97DB-3C4790230C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2A5B68-81E0-4FBA-8B27-EBB3DE33EAE1}"/>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161501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7A91A-8725-42C5-A9C9-FD818CF278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5B92A-BDA3-45D8-A2AA-393E1574F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21650-0D56-4F5D-B328-47BC0AF164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7A750-EFBE-4B3D-9075-DFA9FDD2DD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6FC0FD-07D3-44D7-9442-0842A90B98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9BF8C3-7799-4C64-8127-30005FB7C814}"/>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8" name="Footer Placeholder 7">
            <a:extLst>
              <a:ext uri="{FF2B5EF4-FFF2-40B4-BE49-F238E27FC236}">
                <a16:creationId xmlns:a16="http://schemas.microsoft.com/office/drawing/2014/main" id="{4896AE04-CC1C-47A1-A5D8-4F3FCADA477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310991-E4CD-44D6-AA6E-46A912C9082D}"/>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405304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23E7-6E2D-48D1-8781-E3830E2AF4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4A989E-9756-4BA8-8068-9774057FEA41}"/>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4" name="Footer Placeholder 3">
            <a:extLst>
              <a:ext uri="{FF2B5EF4-FFF2-40B4-BE49-F238E27FC236}">
                <a16:creationId xmlns:a16="http://schemas.microsoft.com/office/drawing/2014/main" id="{26938305-4676-4A5A-84D5-1AC2B6AEA16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07AEB9A-CCAB-4918-96F5-FE04B64366D5}"/>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179691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ED9F9-BB2D-44AF-BB25-8885BE0DAC5F}"/>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3" name="Footer Placeholder 2">
            <a:extLst>
              <a:ext uri="{FF2B5EF4-FFF2-40B4-BE49-F238E27FC236}">
                <a16:creationId xmlns:a16="http://schemas.microsoft.com/office/drawing/2014/main" id="{878C3E24-9ED2-496C-ABC6-79EB67A1970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66CCF9-3A05-445B-BFCD-42A196610E02}"/>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863575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059C-197B-42F1-B584-5C4771B42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F1E78-CF7A-4872-A957-260E43DF21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80306-8FE1-4FE2-9135-0444E0B67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56DAA7-EC41-415E-8C6D-E87586858449}"/>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6" name="Footer Placeholder 5">
            <a:extLst>
              <a:ext uri="{FF2B5EF4-FFF2-40B4-BE49-F238E27FC236}">
                <a16:creationId xmlns:a16="http://schemas.microsoft.com/office/drawing/2014/main" id="{3187A1B0-0AA3-4A5A-9148-6BE2BEDBDF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5820BA-48FB-4FB3-B7FF-871F7EE0F724}"/>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96345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5D87-4053-40E2-B8E0-D2600B736E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51110-84E9-45A0-86A3-088B8DFD6B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7FE49B8-BA0F-4CB5-A658-3F52F7637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2A949-1854-4186-8A53-0C04F91F060E}"/>
              </a:ext>
            </a:extLst>
          </p:cNvPr>
          <p:cNvSpPr>
            <a:spLocks noGrp="1"/>
          </p:cNvSpPr>
          <p:nvPr>
            <p:ph type="dt" sz="half" idx="10"/>
          </p:nvPr>
        </p:nvSpPr>
        <p:spPr/>
        <p:txBody>
          <a:bodyPr/>
          <a:lstStyle/>
          <a:p>
            <a:fld id="{200AE205-2BA0-4742-9E92-C2AA8BAF5B1D}" type="datetimeFigureOut">
              <a:rPr lang="en-US" smtClean="0"/>
              <a:t>12/7/2020</a:t>
            </a:fld>
            <a:endParaRPr lang="en-US" dirty="0"/>
          </a:p>
        </p:txBody>
      </p:sp>
      <p:sp>
        <p:nvSpPr>
          <p:cNvPr id="6" name="Footer Placeholder 5">
            <a:extLst>
              <a:ext uri="{FF2B5EF4-FFF2-40B4-BE49-F238E27FC236}">
                <a16:creationId xmlns:a16="http://schemas.microsoft.com/office/drawing/2014/main" id="{650F6BD8-6A04-4FA3-BD6A-CA7ACE26D2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1C7303-10E0-4DD5-BE37-134267BF5DBA}"/>
              </a:ext>
            </a:extLst>
          </p:cNvPr>
          <p:cNvSpPr>
            <a:spLocks noGrp="1"/>
          </p:cNvSpPr>
          <p:nvPr>
            <p:ph type="sldNum" sz="quarter" idx="12"/>
          </p:nvPr>
        </p:nvSpPr>
        <p:spPr/>
        <p:txBody>
          <a:bodyPr/>
          <a:lstStyle/>
          <a:p>
            <a:fld id="{DD6F5DE7-BE64-479F-8BEB-10C4FA199830}" type="slidenum">
              <a:rPr lang="en-US" smtClean="0"/>
              <a:t>‹#›</a:t>
            </a:fld>
            <a:endParaRPr lang="en-US" dirty="0"/>
          </a:p>
        </p:txBody>
      </p:sp>
    </p:spTree>
    <p:extLst>
      <p:ext uri="{BB962C8B-B14F-4D97-AF65-F5344CB8AC3E}">
        <p14:creationId xmlns:p14="http://schemas.microsoft.com/office/powerpoint/2010/main" val="231973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FA290F-2359-4C3E-8612-054078DD9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7F763E-661F-4A85-8F49-E6E3AD5359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3F7EC-C1F8-4F6E-B921-71E9FF6CC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AE205-2BA0-4742-9E92-C2AA8BAF5B1D}" type="datetimeFigureOut">
              <a:rPr lang="en-US" smtClean="0"/>
              <a:t>12/7/2020</a:t>
            </a:fld>
            <a:endParaRPr lang="en-US" dirty="0"/>
          </a:p>
        </p:txBody>
      </p:sp>
      <p:sp>
        <p:nvSpPr>
          <p:cNvPr id="5" name="Footer Placeholder 4">
            <a:extLst>
              <a:ext uri="{FF2B5EF4-FFF2-40B4-BE49-F238E27FC236}">
                <a16:creationId xmlns:a16="http://schemas.microsoft.com/office/drawing/2014/main" id="{CA47A9D6-1AC3-4599-8038-4DBCA3EA1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906755-5F1B-49CE-881A-CAAA7FDD7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F5DE7-BE64-479F-8BEB-10C4FA199830}" type="slidenum">
              <a:rPr lang="en-US" smtClean="0"/>
              <a:t>‹#›</a:t>
            </a:fld>
            <a:endParaRPr lang="en-US" dirty="0"/>
          </a:p>
        </p:txBody>
      </p:sp>
    </p:spTree>
    <p:extLst>
      <p:ext uri="{BB962C8B-B14F-4D97-AF65-F5344CB8AC3E}">
        <p14:creationId xmlns:p14="http://schemas.microsoft.com/office/powerpoint/2010/main" val="978315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vestopedia.com/terms/r/revenue.asp"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vestopedia.com/terms/p/property.asp" TargetMode="External"/><Relationship Id="rId7" Type="http://schemas.openxmlformats.org/officeDocument/2006/relationships/hyperlink" Target="https://www.investopedia.com/terms/i/investment-property.asp"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investopedia.com/terms/i/interestrate.asp" TargetMode="External"/><Relationship Id="rId5" Type="http://schemas.openxmlformats.org/officeDocument/2006/relationships/hyperlink" Target="https://www.investopedia.com/terms/a/appreciation.asp" TargetMode="External"/><Relationship Id="rId4" Type="http://schemas.openxmlformats.org/officeDocument/2006/relationships/hyperlink" Target="https://www.investopedia.com/terms/i/income.as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nvestopedia.com/terms/f/franchise.asp"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enerationsEmpowermentEnterprisesLLC"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rotWithShape="1">
          <a:blip r:embed="rId2">
            <a:extLst>
              <a:ext uri="{28A0092B-C50C-407E-A947-70E740481C1C}">
                <a14:useLocalDpi xmlns:a14="http://schemas.microsoft.com/office/drawing/2010/main" val="0"/>
              </a:ext>
            </a:extLst>
          </a:blip>
          <a:srcRect b="4255"/>
          <a:stretch/>
        </p:blipFill>
        <p:spPr>
          <a:xfrm>
            <a:off x="-109" y="400110"/>
            <a:ext cx="1219198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584867" y="5250869"/>
            <a:ext cx="10080703" cy="844903"/>
          </a:xfrm>
        </p:spPr>
        <p:txBody>
          <a:bodyPr vert="horz" lIns="91440" tIns="45720" rIns="91440" bIns="45720" rtlCol="0" anchor="ctr">
            <a:normAutofit fontScale="90000"/>
          </a:bodyPr>
          <a:lstStyle/>
          <a:p>
            <a:r>
              <a:rPr lang="en-US" sz="4400" b="1" dirty="0">
                <a:latin typeface="Georgia" panose="02040502050405020303" pitchFamily="18" charset="0"/>
              </a:rPr>
              <a:t>Global Family Success Program</a:t>
            </a:r>
            <a:br>
              <a:rPr lang="en-US" sz="4900" b="1" dirty="0">
                <a:latin typeface="Georgia" panose="02040502050405020303" pitchFamily="18" charset="0"/>
              </a:rPr>
            </a:br>
            <a:r>
              <a:rPr lang="en-US" sz="1600" b="1" i="1" dirty="0">
                <a:latin typeface="Georgia" panose="02040502050405020303" pitchFamily="18" charset="0"/>
              </a:rPr>
              <a:t>A Generations Empowerment Enterprises, LLC Program</a:t>
            </a:r>
            <a:endParaRPr lang="en-US" sz="3600" i="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2618836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970289"/>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234361" y="2643285"/>
            <a:ext cx="10132722" cy="3108543"/>
          </a:xfrm>
          <a:prstGeom prst="rect">
            <a:avLst/>
          </a:prstGeom>
          <a:noFill/>
        </p:spPr>
        <p:txBody>
          <a:bodyPr wrap="square">
            <a:spAutoFit/>
          </a:bodyPr>
          <a:lstStyle/>
          <a:p>
            <a:r>
              <a:rPr lang="en-US" sz="2800" b="1" dirty="0">
                <a:effectLst/>
                <a:latin typeface="Georgia" panose="02040502050405020303" pitchFamily="18" charset="0"/>
                <a:ea typeface="Calibri" panose="020F0502020204030204" pitchFamily="34" charset="0"/>
              </a:rPr>
              <a:t>Business Income: </a:t>
            </a:r>
            <a:r>
              <a:rPr lang="en-US" sz="2800" b="0" i="0" dirty="0">
                <a:solidFill>
                  <a:srgbClr val="1B1B1B"/>
                </a:solidFill>
                <a:effectLst/>
                <a:latin typeface="Georgia" panose="02040502050405020303" pitchFamily="18" charset="0"/>
              </a:rPr>
              <a:t>Business income may include income received from the sale of products or services. For example, fees received by a person from the regular practice of a profession are business income. Rents received by a person in the real estate business are business income. A business must include in income payments received in the form of property or services at the fair market value of the property or services.</a:t>
            </a:r>
            <a:endParaRPr lang="en-US" sz="2800" dirty="0">
              <a:latin typeface="Georgia" panose="02040502050405020303" pitchFamily="18" charset="0"/>
            </a:endParaRPr>
          </a:p>
        </p:txBody>
      </p:sp>
      <p:sp>
        <p:nvSpPr>
          <p:cNvPr id="10" name="TextBox 9">
            <a:extLst>
              <a:ext uri="{FF2B5EF4-FFF2-40B4-BE49-F238E27FC236}">
                <a16:creationId xmlns:a16="http://schemas.microsoft.com/office/drawing/2014/main" id="{B26D62D0-D584-4608-A94A-1B2AEA97EAAB}"/>
              </a:ext>
            </a:extLst>
          </p:cNvPr>
          <p:cNvSpPr txBox="1"/>
          <p:nvPr/>
        </p:nvSpPr>
        <p:spPr>
          <a:xfrm>
            <a:off x="6786691" y="6048476"/>
            <a:ext cx="3471645" cy="369332"/>
          </a:xfrm>
          <a:prstGeom prst="rect">
            <a:avLst/>
          </a:prstGeom>
          <a:noFill/>
        </p:spPr>
        <p:txBody>
          <a:bodyPr wrap="square">
            <a:spAutoFit/>
          </a:bodyPr>
          <a:lstStyle/>
          <a:p>
            <a:r>
              <a:rPr lang="en-US" dirty="0">
                <a:latin typeface="Georgia" panose="02040502050405020303" pitchFamily="18" charset="0"/>
              </a:rPr>
              <a:t>Topic: Business Income</a:t>
            </a:r>
          </a:p>
        </p:txBody>
      </p:sp>
      <p:sp>
        <p:nvSpPr>
          <p:cNvPr id="12" name="TextBox 11">
            <a:extLst>
              <a:ext uri="{FF2B5EF4-FFF2-40B4-BE49-F238E27FC236}">
                <a16:creationId xmlns:a16="http://schemas.microsoft.com/office/drawing/2014/main" id="{A338BAF3-A10B-4F3B-BA26-FDD1ECD9C15A}"/>
              </a:ext>
            </a:extLst>
          </p:cNvPr>
          <p:cNvSpPr txBox="1"/>
          <p:nvPr/>
        </p:nvSpPr>
        <p:spPr>
          <a:xfrm>
            <a:off x="1933664" y="6048476"/>
            <a:ext cx="5094434" cy="369332"/>
          </a:xfrm>
          <a:prstGeom prst="rect">
            <a:avLst/>
          </a:prstGeom>
          <a:noFill/>
        </p:spPr>
        <p:txBody>
          <a:bodyPr wrap="square">
            <a:spAutoFit/>
          </a:bodyPr>
          <a:lstStyle/>
          <a:p>
            <a:r>
              <a:rPr lang="en-US" dirty="0">
                <a:latin typeface="Georgia" panose="02040502050405020303" pitchFamily="18" charset="0"/>
              </a:rPr>
              <a:t>Source: https://www.irs.gov/taxtopics/tc407</a:t>
            </a:r>
          </a:p>
        </p:txBody>
      </p:sp>
    </p:spTree>
    <p:extLst>
      <p:ext uri="{BB962C8B-B14F-4D97-AF65-F5344CB8AC3E}">
        <p14:creationId xmlns:p14="http://schemas.microsoft.com/office/powerpoint/2010/main" val="1543524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970289"/>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234360" y="2643285"/>
            <a:ext cx="10032055" cy="3108543"/>
          </a:xfrm>
          <a:prstGeom prst="rect">
            <a:avLst/>
          </a:prstGeom>
          <a:noFill/>
        </p:spPr>
        <p:txBody>
          <a:bodyPr wrap="square">
            <a:spAutoFit/>
          </a:bodyPr>
          <a:lstStyle/>
          <a:p>
            <a:r>
              <a:rPr lang="en-US" sz="2800" b="1" dirty="0">
                <a:effectLst/>
                <a:latin typeface="Georgia" panose="02040502050405020303" pitchFamily="18" charset="0"/>
                <a:ea typeface="Calibri" panose="020F0502020204030204" pitchFamily="34" charset="0"/>
              </a:rPr>
              <a:t>Business Profit Income: </a:t>
            </a:r>
            <a:r>
              <a:rPr lang="en-US" sz="2800" b="0" i="0" dirty="0">
                <a:solidFill>
                  <a:srgbClr val="111111"/>
                </a:solidFill>
                <a:effectLst/>
                <a:latin typeface="Georgia" panose="02040502050405020303" pitchFamily="18" charset="0"/>
              </a:rPr>
              <a:t>Profit describes the financial benefit realized when revenue generated from a business activity exceeds the expenses, costs, and taxes involved in sustaining the activity in question. Any profits earned funnel back to business owners, who choose to either pocket the cash or reinvest it back into the business. Profit is calculated as total </a:t>
            </a:r>
            <a:r>
              <a:rPr lang="en-US" sz="2800" b="0" i="0" u="sng" dirty="0">
                <a:solidFill>
                  <a:srgbClr val="2C40D0"/>
                </a:solidFill>
                <a:effectLst/>
                <a:latin typeface="Georgia" panose="02040502050405020303" pitchFamily="18" charset="0"/>
                <a:hlinkClick r:id="rId3"/>
              </a:rPr>
              <a:t>revenue</a:t>
            </a:r>
            <a:r>
              <a:rPr lang="en-US" sz="2800" b="0" i="0" dirty="0">
                <a:solidFill>
                  <a:srgbClr val="111111"/>
                </a:solidFill>
                <a:effectLst/>
                <a:latin typeface="Georgia" panose="02040502050405020303" pitchFamily="18" charset="0"/>
              </a:rPr>
              <a:t> less total expenses.</a:t>
            </a:r>
            <a:endParaRPr lang="en-US" sz="2800" dirty="0">
              <a:latin typeface="Georgia" panose="02040502050405020303" pitchFamily="18" charset="0"/>
            </a:endParaRPr>
          </a:p>
        </p:txBody>
      </p:sp>
      <p:sp>
        <p:nvSpPr>
          <p:cNvPr id="11" name="TextBox 10">
            <a:extLst>
              <a:ext uri="{FF2B5EF4-FFF2-40B4-BE49-F238E27FC236}">
                <a16:creationId xmlns:a16="http://schemas.microsoft.com/office/drawing/2014/main" id="{392CFB0E-AE03-4258-986D-6FF652C380FE}"/>
              </a:ext>
            </a:extLst>
          </p:cNvPr>
          <p:cNvSpPr txBox="1"/>
          <p:nvPr/>
        </p:nvSpPr>
        <p:spPr>
          <a:xfrm>
            <a:off x="3026917" y="6047860"/>
            <a:ext cx="6939204" cy="369332"/>
          </a:xfrm>
          <a:prstGeom prst="rect">
            <a:avLst/>
          </a:prstGeom>
          <a:noFill/>
        </p:spPr>
        <p:txBody>
          <a:bodyPr wrap="square">
            <a:spAutoFit/>
          </a:bodyPr>
          <a:lstStyle/>
          <a:p>
            <a:r>
              <a:rPr lang="en-US" dirty="0">
                <a:latin typeface="Georgia" panose="02040502050405020303" pitchFamily="18" charset="0"/>
              </a:rPr>
              <a:t>Source: https://www.investopedia.com/terms/p/profit.asp</a:t>
            </a:r>
          </a:p>
        </p:txBody>
      </p:sp>
    </p:spTree>
    <p:extLst>
      <p:ext uri="{BB962C8B-B14F-4D97-AF65-F5344CB8AC3E}">
        <p14:creationId xmlns:p14="http://schemas.microsoft.com/office/powerpoint/2010/main" val="22421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970289"/>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234360" y="2643285"/>
            <a:ext cx="10032055" cy="3046988"/>
          </a:xfrm>
          <a:prstGeom prst="rect">
            <a:avLst/>
          </a:prstGeom>
          <a:noFill/>
        </p:spPr>
        <p:txBody>
          <a:bodyPr wrap="square">
            <a:spAutoFit/>
          </a:bodyPr>
          <a:lstStyle/>
          <a:p>
            <a:r>
              <a:rPr lang="en-US" sz="2400" b="1" dirty="0">
                <a:effectLst/>
                <a:latin typeface="Georgia" panose="02040502050405020303" pitchFamily="18" charset="0"/>
                <a:ea typeface="Calibri" panose="020F0502020204030204" pitchFamily="34" charset="0"/>
              </a:rPr>
              <a:t>Real Estate/Income Property: </a:t>
            </a:r>
            <a:r>
              <a:rPr lang="en-US" sz="2400" b="0" i="0" dirty="0">
                <a:solidFill>
                  <a:srgbClr val="111111"/>
                </a:solidFill>
                <a:effectLst/>
                <a:latin typeface="Georgia" panose="02040502050405020303" pitchFamily="18" charset="0"/>
              </a:rPr>
              <a:t>The term income property refers to a </a:t>
            </a:r>
            <a:r>
              <a:rPr lang="en-US" sz="2400" b="0" i="0" u="sng" dirty="0">
                <a:solidFill>
                  <a:srgbClr val="2C40D0"/>
                </a:solidFill>
                <a:effectLst/>
                <a:latin typeface="Georgia" panose="02040502050405020303" pitchFamily="18" charset="0"/>
                <a:hlinkClick r:id="rId3"/>
              </a:rPr>
              <a:t>property</a:t>
            </a:r>
            <a:r>
              <a:rPr lang="en-US" sz="2400" b="0" i="0" dirty="0">
                <a:solidFill>
                  <a:srgbClr val="111111"/>
                </a:solidFill>
                <a:effectLst/>
                <a:latin typeface="Georgia" panose="02040502050405020303" pitchFamily="18" charset="0"/>
              </a:rPr>
              <a:t> that is purchased or developed to earn </a:t>
            </a:r>
            <a:r>
              <a:rPr lang="en-US" sz="2400" b="0" i="0" u="none" strike="noStrike" dirty="0">
                <a:solidFill>
                  <a:srgbClr val="2333A6"/>
                </a:solidFill>
                <a:effectLst/>
                <a:latin typeface="Georgia" panose="02040502050405020303" pitchFamily="18" charset="0"/>
                <a:hlinkClick r:id="rId4"/>
              </a:rPr>
              <a:t>income</a:t>
            </a:r>
            <a:r>
              <a:rPr lang="en-US" sz="2400" b="0" i="0" dirty="0">
                <a:solidFill>
                  <a:srgbClr val="111111"/>
                </a:solidFill>
                <a:effectLst/>
                <a:latin typeface="Georgia" panose="02040502050405020303" pitchFamily="18" charset="0"/>
              </a:rPr>
              <a:t> by renting or leasing it out to others or through price </a:t>
            </a:r>
            <a:r>
              <a:rPr lang="en-US" sz="2400" b="0" i="0" u="sng" dirty="0">
                <a:solidFill>
                  <a:srgbClr val="2C40D0"/>
                </a:solidFill>
                <a:effectLst/>
                <a:latin typeface="Georgia" panose="02040502050405020303" pitchFamily="18" charset="0"/>
                <a:hlinkClick r:id="rId5"/>
              </a:rPr>
              <a:t>appreciation</a:t>
            </a:r>
            <a:r>
              <a:rPr lang="en-US" sz="2400" b="0" i="0" dirty="0">
                <a:solidFill>
                  <a:srgbClr val="111111"/>
                </a:solidFill>
                <a:effectLst/>
                <a:latin typeface="Georgia" panose="02040502050405020303" pitchFamily="18" charset="0"/>
              </a:rPr>
              <a:t>. Investors must take several things into consideration—such as </a:t>
            </a:r>
            <a:r>
              <a:rPr lang="en-US" sz="2400" b="0" i="0" u="sng" dirty="0">
                <a:solidFill>
                  <a:srgbClr val="2C40D0"/>
                </a:solidFill>
                <a:effectLst/>
                <a:latin typeface="Georgia" panose="02040502050405020303" pitchFamily="18" charset="0"/>
                <a:hlinkClick r:id="rId6"/>
              </a:rPr>
              <a:t>interest rates</a:t>
            </a:r>
            <a:r>
              <a:rPr lang="en-US" sz="2400" b="0" i="0" dirty="0">
                <a:solidFill>
                  <a:srgbClr val="111111"/>
                </a:solidFill>
                <a:effectLst/>
                <a:latin typeface="Georgia" panose="02040502050405020303" pitchFamily="18" charset="0"/>
              </a:rPr>
              <a:t> and the housing market environment— before purchasing an income property as there is a significant risk to this kind of investment. Income properties, which are also called </a:t>
            </a:r>
            <a:r>
              <a:rPr lang="en-US" sz="2400" b="0" i="0" u="sng" dirty="0">
                <a:solidFill>
                  <a:srgbClr val="2C40D0"/>
                </a:solidFill>
                <a:effectLst/>
                <a:latin typeface="Georgia" panose="02040502050405020303" pitchFamily="18" charset="0"/>
                <a:hlinkClick r:id="rId7"/>
              </a:rPr>
              <a:t>investment properties</a:t>
            </a:r>
            <a:r>
              <a:rPr lang="en-US" sz="2400" b="0" i="0" dirty="0">
                <a:solidFill>
                  <a:srgbClr val="111111"/>
                </a:solidFill>
                <a:effectLst/>
                <a:latin typeface="Georgia" panose="02040502050405020303" pitchFamily="18" charset="0"/>
              </a:rPr>
              <a:t>, may be either residential or commercial.</a:t>
            </a:r>
            <a:endParaRPr lang="en-US" sz="2400" dirty="0">
              <a:latin typeface="Georgia" panose="02040502050405020303" pitchFamily="18" charset="0"/>
            </a:endParaRPr>
          </a:p>
        </p:txBody>
      </p:sp>
      <p:sp>
        <p:nvSpPr>
          <p:cNvPr id="10" name="TextBox 9">
            <a:extLst>
              <a:ext uri="{FF2B5EF4-FFF2-40B4-BE49-F238E27FC236}">
                <a16:creationId xmlns:a16="http://schemas.microsoft.com/office/drawing/2014/main" id="{EA8629C0-D4DF-4A30-AA50-899536994052}"/>
              </a:ext>
            </a:extLst>
          </p:cNvPr>
          <p:cNvSpPr txBox="1"/>
          <p:nvPr/>
        </p:nvSpPr>
        <p:spPr>
          <a:xfrm>
            <a:off x="2408663" y="6030930"/>
            <a:ext cx="8129555" cy="369332"/>
          </a:xfrm>
          <a:prstGeom prst="rect">
            <a:avLst/>
          </a:prstGeom>
          <a:noFill/>
        </p:spPr>
        <p:txBody>
          <a:bodyPr wrap="square">
            <a:spAutoFit/>
          </a:bodyPr>
          <a:lstStyle/>
          <a:p>
            <a:r>
              <a:rPr lang="en-US" dirty="0">
                <a:latin typeface="Georgia" panose="02040502050405020303" pitchFamily="18" charset="0"/>
              </a:rPr>
              <a:t>Source: https://www.investopedia.com/terms/i/income_property.asp</a:t>
            </a:r>
          </a:p>
        </p:txBody>
      </p:sp>
    </p:spTree>
    <p:extLst>
      <p:ext uri="{BB962C8B-B14F-4D97-AF65-F5344CB8AC3E}">
        <p14:creationId xmlns:p14="http://schemas.microsoft.com/office/powerpoint/2010/main" val="396821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835995"/>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135900" y="2420770"/>
            <a:ext cx="10434726" cy="3416320"/>
          </a:xfrm>
          <a:prstGeom prst="rect">
            <a:avLst/>
          </a:prstGeom>
          <a:noFill/>
        </p:spPr>
        <p:txBody>
          <a:bodyPr wrap="square">
            <a:spAutoFit/>
          </a:bodyPr>
          <a:lstStyle/>
          <a:p>
            <a:r>
              <a:rPr lang="en-US" sz="2400" b="1" dirty="0">
                <a:effectLst/>
                <a:latin typeface="Georgia" panose="02040502050405020303" pitchFamily="18" charset="0"/>
                <a:ea typeface="Calibri" panose="020F0502020204030204" pitchFamily="34" charset="0"/>
              </a:rPr>
              <a:t>Royalty Income: </a:t>
            </a:r>
            <a:r>
              <a:rPr lang="en-US" sz="2400" b="0" i="0" dirty="0">
                <a:solidFill>
                  <a:srgbClr val="111111"/>
                </a:solidFill>
                <a:effectLst/>
                <a:latin typeface="Georgia" panose="02040502050405020303" pitchFamily="18" charset="0"/>
              </a:rPr>
              <a:t>A royalty is a legally-binding payment made to an individual, for the ongoing use of his or her originally-created assets, including copyrighted works, </a:t>
            </a:r>
            <a:r>
              <a:rPr lang="en-US" sz="2400" b="0" i="0" u="sng" dirty="0">
                <a:solidFill>
                  <a:srgbClr val="2C40D0"/>
                </a:solidFill>
                <a:effectLst/>
                <a:latin typeface="Georgia" panose="02040502050405020303" pitchFamily="18" charset="0"/>
                <a:hlinkClick r:id="rId3"/>
              </a:rPr>
              <a:t>franchises,</a:t>
            </a:r>
            <a:r>
              <a:rPr lang="en-US" sz="2400" b="0" i="0" dirty="0">
                <a:solidFill>
                  <a:srgbClr val="111111"/>
                </a:solidFill>
                <a:effectLst/>
                <a:latin typeface="Georgia" panose="02040502050405020303" pitchFamily="18" charset="0"/>
              </a:rPr>
              <a:t> and natural resources. But royalties are predominantly associated with musicians, who receive such payments whenever their originally-recorded songs are played on the radio or television, used in movies, performed at concerts, bars, and restaurants, or consumed via streaming services. In most cases, royalties are revenue generators specifically designed to compensate the owners of songs or properties, when they license out their assets for another party's use.</a:t>
            </a:r>
            <a:endParaRPr lang="en-US" sz="2400" dirty="0">
              <a:latin typeface="Georgia" panose="02040502050405020303" pitchFamily="18" charset="0"/>
            </a:endParaRPr>
          </a:p>
        </p:txBody>
      </p:sp>
      <p:sp>
        <p:nvSpPr>
          <p:cNvPr id="11" name="TextBox 10">
            <a:extLst>
              <a:ext uri="{FF2B5EF4-FFF2-40B4-BE49-F238E27FC236}">
                <a16:creationId xmlns:a16="http://schemas.microsoft.com/office/drawing/2014/main" id="{46618F25-DA2B-453B-84EF-BBC0BF6C4F56}"/>
              </a:ext>
            </a:extLst>
          </p:cNvPr>
          <p:cNvSpPr txBox="1"/>
          <p:nvPr/>
        </p:nvSpPr>
        <p:spPr>
          <a:xfrm>
            <a:off x="3055821" y="6131859"/>
            <a:ext cx="6809632" cy="369332"/>
          </a:xfrm>
          <a:prstGeom prst="rect">
            <a:avLst/>
          </a:prstGeom>
          <a:noFill/>
        </p:spPr>
        <p:txBody>
          <a:bodyPr wrap="square">
            <a:spAutoFit/>
          </a:bodyPr>
          <a:lstStyle/>
          <a:p>
            <a:r>
              <a:rPr lang="en-US" dirty="0">
                <a:latin typeface="Georgia" panose="02040502050405020303" pitchFamily="18" charset="0"/>
              </a:rPr>
              <a:t>Source: https://www.investopedia.com/terms/r/royalty.asp</a:t>
            </a:r>
          </a:p>
        </p:txBody>
      </p:sp>
    </p:spTree>
    <p:extLst>
      <p:ext uri="{BB962C8B-B14F-4D97-AF65-F5344CB8AC3E}">
        <p14:creationId xmlns:p14="http://schemas.microsoft.com/office/powerpoint/2010/main" val="2776320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835995"/>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135900" y="2420770"/>
            <a:ext cx="10434726" cy="1938992"/>
          </a:xfrm>
          <a:prstGeom prst="rect">
            <a:avLst/>
          </a:prstGeom>
          <a:noFill/>
        </p:spPr>
        <p:txBody>
          <a:bodyPr wrap="square">
            <a:spAutoFit/>
          </a:bodyPr>
          <a:lstStyle/>
          <a:p>
            <a:r>
              <a:rPr lang="en-US" sz="2400" b="1" dirty="0">
                <a:effectLst/>
                <a:latin typeface="Georgia" panose="02040502050405020303" pitchFamily="18" charset="0"/>
                <a:ea typeface="Calibri" panose="020F0502020204030204" pitchFamily="34" charset="0"/>
              </a:rPr>
              <a:t>Residual Income: </a:t>
            </a:r>
            <a:r>
              <a:rPr lang="en-US" sz="2400" dirty="0">
                <a:solidFill>
                  <a:srgbClr val="111111"/>
                </a:solidFill>
                <a:latin typeface="Georgia" panose="02040502050405020303" pitchFamily="18" charset="0"/>
                <a:ea typeface="Calibri" panose="020F0502020204030204" pitchFamily="34" charset="0"/>
              </a:rPr>
              <a:t>I</a:t>
            </a:r>
            <a:r>
              <a:rPr lang="en-US" sz="2400" b="0" i="0" dirty="0">
                <a:solidFill>
                  <a:srgbClr val="111111"/>
                </a:solidFill>
                <a:effectLst/>
                <a:latin typeface="Georgia" panose="02040502050405020303" pitchFamily="18" charset="0"/>
              </a:rPr>
              <a:t>ncome that one continues to receive after the completion of the income-producing work. </a:t>
            </a:r>
          </a:p>
          <a:p>
            <a:pPr marL="342900" indent="-342900">
              <a:buFont typeface="Wingdings" panose="05000000000000000000" pitchFamily="2" charset="2"/>
              <a:buChar char="Ø"/>
            </a:pPr>
            <a:r>
              <a:rPr lang="en-US" sz="2400" b="0" i="0" dirty="0">
                <a:solidFill>
                  <a:srgbClr val="111111"/>
                </a:solidFill>
                <a:effectLst/>
                <a:latin typeface="Georgia" panose="02040502050405020303" pitchFamily="18" charset="0"/>
              </a:rPr>
              <a:t>Examples of residual income include royalties, rental/real estate income, interest and dividend income, and income from the ongoing sale of consumer goods (such as music, digital art, or books), among others.</a:t>
            </a:r>
            <a:endParaRPr lang="en-US" sz="2400" dirty="0">
              <a:latin typeface="Georgia" panose="02040502050405020303" pitchFamily="18" charset="0"/>
            </a:endParaRPr>
          </a:p>
        </p:txBody>
      </p:sp>
      <p:sp>
        <p:nvSpPr>
          <p:cNvPr id="10" name="TextBox 9">
            <a:extLst>
              <a:ext uri="{FF2B5EF4-FFF2-40B4-BE49-F238E27FC236}">
                <a16:creationId xmlns:a16="http://schemas.microsoft.com/office/drawing/2014/main" id="{36C4BD9E-DA25-4BE0-ACB4-137CF7D5072C}"/>
              </a:ext>
            </a:extLst>
          </p:cNvPr>
          <p:cNvSpPr txBox="1"/>
          <p:nvPr/>
        </p:nvSpPr>
        <p:spPr>
          <a:xfrm>
            <a:off x="2686574" y="5855408"/>
            <a:ext cx="7170490" cy="369332"/>
          </a:xfrm>
          <a:prstGeom prst="rect">
            <a:avLst/>
          </a:prstGeom>
          <a:noFill/>
        </p:spPr>
        <p:txBody>
          <a:bodyPr wrap="square">
            <a:spAutoFit/>
          </a:bodyPr>
          <a:lstStyle/>
          <a:p>
            <a:r>
              <a:rPr lang="en-US" dirty="0">
                <a:latin typeface="Georgia" panose="02040502050405020303" pitchFamily="18" charset="0"/>
              </a:rPr>
              <a:t>Source: https://www.investopedia.com/terms/r/residualincome.asp</a:t>
            </a:r>
          </a:p>
        </p:txBody>
      </p:sp>
    </p:spTree>
    <p:extLst>
      <p:ext uri="{BB962C8B-B14F-4D97-AF65-F5344CB8AC3E}">
        <p14:creationId xmlns:p14="http://schemas.microsoft.com/office/powerpoint/2010/main" val="3917617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835995"/>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5857613" y="4845564"/>
            <a:ext cx="4112623"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Residual Income</a:t>
            </a:r>
            <a:endParaRPr lang="en-US" sz="2400" dirty="0">
              <a:latin typeface="Georgia" panose="02040502050405020303" pitchFamily="18" charset="0"/>
            </a:endParaRPr>
          </a:p>
        </p:txBody>
      </p:sp>
      <p:sp>
        <p:nvSpPr>
          <p:cNvPr id="10" name="TextBox 9">
            <a:extLst>
              <a:ext uri="{FF2B5EF4-FFF2-40B4-BE49-F238E27FC236}">
                <a16:creationId xmlns:a16="http://schemas.microsoft.com/office/drawing/2014/main" id="{36C4BD9E-DA25-4BE0-ACB4-137CF7D5072C}"/>
              </a:ext>
            </a:extLst>
          </p:cNvPr>
          <p:cNvSpPr txBox="1"/>
          <p:nvPr/>
        </p:nvSpPr>
        <p:spPr>
          <a:xfrm>
            <a:off x="2686574" y="5855408"/>
            <a:ext cx="7170490" cy="369332"/>
          </a:xfrm>
          <a:prstGeom prst="rect">
            <a:avLst/>
          </a:prstGeom>
          <a:noFill/>
        </p:spPr>
        <p:txBody>
          <a:bodyPr wrap="square">
            <a:spAutoFit/>
          </a:bodyPr>
          <a:lstStyle/>
          <a:p>
            <a:r>
              <a:rPr lang="en-US" dirty="0">
                <a:latin typeface="Georgia" panose="02040502050405020303" pitchFamily="18" charset="0"/>
              </a:rPr>
              <a:t>Source: https://www.investopedia.com/terms/r/residualincome.asp</a:t>
            </a:r>
          </a:p>
        </p:txBody>
      </p:sp>
      <p:sp>
        <p:nvSpPr>
          <p:cNvPr id="2" name="TextBox 1">
            <a:extLst>
              <a:ext uri="{FF2B5EF4-FFF2-40B4-BE49-F238E27FC236}">
                <a16:creationId xmlns:a16="http://schemas.microsoft.com/office/drawing/2014/main" id="{AD0A32F4-6F8E-42EE-8E51-0C6CF263E9BE}"/>
              </a:ext>
            </a:extLst>
          </p:cNvPr>
          <p:cNvSpPr txBox="1"/>
          <p:nvPr/>
        </p:nvSpPr>
        <p:spPr>
          <a:xfrm>
            <a:off x="1308844" y="2517940"/>
            <a:ext cx="4714451"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Earned Income</a:t>
            </a:r>
            <a:endParaRPr lang="en-US" sz="2400" dirty="0">
              <a:latin typeface="Georgia" panose="02040502050405020303" pitchFamily="18" charset="0"/>
            </a:endParaRPr>
          </a:p>
        </p:txBody>
      </p:sp>
      <p:sp>
        <p:nvSpPr>
          <p:cNvPr id="12" name="TextBox 11">
            <a:extLst>
              <a:ext uri="{FF2B5EF4-FFF2-40B4-BE49-F238E27FC236}">
                <a16:creationId xmlns:a16="http://schemas.microsoft.com/office/drawing/2014/main" id="{C3DE99EB-4944-4EA8-8A0B-615E9BDD5773}"/>
              </a:ext>
            </a:extLst>
          </p:cNvPr>
          <p:cNvSpPr txBox="1"/>
          <p:nvPr/>
        </p:nvSpPr>
        <p:spPr>
          <a:xfrm>
            <a:off x="5857611" y="2593381"/>
            <a:ext cx="4197481"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Interest Income </a:t>
            </a:r>
            <a:endParaRPr lang="en-US" sz="2400" dirty="0"/>
          </a:p>
        </p:txBody>
      </p:sp>
      <p:sp>
        <p:nvSpPr>
          <p:cNvPr id="13" name="TextBox 12">
            <a:extLst>
              <a:ext uri="{FF2B5EF4-FFF2-40B4-BE49-F238E27FC236}">
                <a16:creationId xmlns:a16="http://schemas.microsoft.com/office/drawing/2014/main" id="{C9ECE83B-3E5D-48C9-90FA-9A58D4EA313B}"/>
              </a:ext>
            </a:extLst>
          </p:cNvPr>
          <p:cNvSpPr txBox="1"/>
          <p:nvPr/>
        </p:nvSpPr>
        <p:spPr>
          <a:xfrm>
            <a:off x="1308844" y="3257010"/>
            <a:ext cx="3355435"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Dividend Income </a:t>
            </a:r>
            <a:endParaRPr lang="en-US" sz="2400" dirty="0"/>
          </a:p>
        </p:txBody>
      </p:sp>
      <p:sp>
        <p:nvSpPr>
          <p:cNvPr id="17" name="TextBox 16">
            <a:extLst>
              <a:ext uri="{FF2B5EF4-FFF2-40B4-BE49-F238E27FC236}">
                <a16:creationId xmlns:a16="http://schemas.microsoft.com/office/drawing/2014/main" id="{C59E0143-F29B-4972-AB36-5378D7CD2756}"/>
              </a:ext>
            </a:extLst>
          </p:cNvPr>
          <p:cNvSpPr txBox="1"/>
          <p:nvPr/>
        </p:nvSpPr>
        <p:spPr>
          <a:xfrm>
            <a:off x="5857612" y="3309462"/>
            <a:ext cx="4771239"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Capital Gains Income </a:t>
            </a:r>
            <a:endParaRPr lang="en-US" sz="2400" dirty="0"/>
          </a:p>
        </p:txBody>
      </p:sp>
      <p:sp>
        <p:nvSpPr>
          <p:cNvPr id="19" name="TextBox 18">
            <a:extLst>
              <a:ext uri="{FF2B5EF4-FFF2-40B4-BE49-F238E27FC236}">
                <a16:creationId xmlns:a16="http://schemas.microsoft.com/office/drawing/2014/main" id="{0D86B144-67A2-4626-ABC4-7A795B425035}"/>
              </a:ext>
            </a:extLst>
          </p:cNvPr>
          <p:cNvSpPr txBox="1"/>
          <p:nvPr/>
        </p:nvSpPr>
        <p:spPr>
          <a:xfrm>
            <a:off x="1308844" y="4019042"/>
            <a:ext cx="4328558"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Business Profit Income</a:t>
            </a:r>
            <a:endParaRPr lang="en-US" sz="2400" dirty="0"/>
          </a:p>
        </p:txBody>
      </p:sp>
      <p:sp>
        <p:nvSpPr>
          <p:cNvPr id="21" name="TextBox 20">
            <a:extLst>
              <a:ext uri="{FF2B5EF4-FFF2-40B4-BE49-F238E27FC236}">
                <a16:creationId xmlns:a16="http://schemas.microsoft.com/office/drawing/2014/main" id="{EBDE3C54-8C21-4793-AABD-ED36C1C28CC7}"/>
              </a:ext>
            </a:extLst>
          </p:cNvPr>
          <p:cNvSpPr txBox="1"/>
          <p:nvPr/>
        </p:nvSpPr>
        <p:spPr>
          <a:xfrm>
            <a:off x="5857613" y="4081609"/>
            <a:ext cx="6094602" cy="461665"/>
          </a:xfrm>
          <a:prstGeom prst="rect">
            <a:avLst/>
          </a:prstGeom>
          <a:noFill/>
        </p:spPr>
        <p:txBody>
          <a:bodyPr wrap="square">
            <a:spAutoFit/>
          </a:bodyPr>
          <a:lstStyle/>
          <a:p>
            <a:pPr marL="342900" indent="-342900">
              <a:buFont typeface="Wingdings" panose="05000000000000000000" pitchFamily="2" charset="2"/>
              <a:buChar char="ü"/>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mn-cs"/>
              </a:rPr>
              <a:t>Real Estate/Income Property </a:t>
            </a:r>
            <a:endParaRPr lang="en-US" sz="2400" dirty="0"/>
          </a:p>
        </p:txBody>
      </p:sp>
      <p:sp>
        <p:nvSpPr>
          <p:cNvPr id="23" name="TextBox 22">
            <a:extLst>
              <a:ext uri="{FF2B5EF4-FFF2-40B4-BE49-F238E27FC236}">
                <a16:creationId xmlns:a16="http://schemas.microsoft.com/office/drawing/2014/main" id="{92A29787-A019-4912-9F90-20BB965B03DF}"/>
              </a:ext>
            </a:extLst>
          </p:cNvPr>
          <p:cNvSpPr txBox="1"/>
          <p:nvPr/>
        </p:nvSpPr>
        <p:spPr>
          <a:xfrm>
            <a:off x="1308844" y="4799232"/>
            <a:ext cx="3766495"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Royalty Income</a:t>
            </a:r>
            <a:endParaRPr lang="en-US" sz="2400" dirty="0"/>
          </a:p>
        </p:txBody>
      </p:sp>
    </p:spTree>
    <p:extLst>
      <p:ext uri="{BB962C8B-B14F-4D97-AF65-F5344CB8AC3E}">
        <p14:creationId xmlns:p14="http://schemas.microsoft.com/office/powerpoint/2010/main" val="10970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 calcmode="lin" valueType="num">
                                      <p:cBhvr additive="base">
                                        <p:cTn id="4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11" name="TextBox 10">
            <a:extLst>
              <a:ext uri="{FF2B5EF4-FFF2-40B4-BE49-F238E27FC236}">
                <a16:creationId xmlns:a16="http://schemas.microsoft.com/office/drawing/2014/main" id="{A5D342A5-A501-4696-A6D5-BFA08C640626}"/>
              </a:ext>
            </a:extLst>
          </p:cNvPr>
          <p:cNvSpPr txBox="1"/>
          <p:nvPr/>
        </p:nvSpPr>
        <p:spPr>
          <a:xfrm>
            <a:off x="513827" y="1744446"/>
            <a:ext cx="5861807" cy="3970318"/>
          </a:xfrm>
          <a:prstGeom prst="rect">
            <a:avLst/>
          </a:prstGeom>
          <a:noFill/>
        </p:spPr>
        <p:txBody>
          <a:bodyPr wrap="square">
            <a:spAutoFit/>
          </a:bodyPr>
          <a:lstStyle/>
          <a:p>
            <a:pPr algn="ctr"/>
            <a:r>
              <a:rPr lang="en-US" b="1" i="0" dirty="0">
                <a:solidFill>
                  <a:srgbClr val="1B1B1B"/>
                </a:solidFill>
                <a:effectLst/>
                <a:latin typeface="Georgia" panose="02040502050405020303" pitchFamily="18" charset="0"/>
              </a:rPr>
              <a:t>2020 Marginal Rates (Earned Income)</a:t>
            </a:r>
            <a:r>
              <a:rPr lang="en-US" b="0" i="0" dirty="0">
                <a:solidFill>
                  <a:srgbClr val="1B1B1B"/>
                </a:solidFill>
                <a:effectLst/>
                <a:latin typeface="Georgia" panose="02040502050405020303" pitchFamily="18" charset="0"/>
              </a:rPr>
              <a:t> </a:t>
            </a:r>
            <a:endParaRPr lang="en-US" dirty="0">
              <a:solidFill>
                <a:srgbClr val="1B1B1B"/>
              </a:solidFill>
              <a:latin typeface="Georgia" panose="02040502050405020303" pitchFamily="18" charset="0"/>
            </a:endParaRPr>
          </a:p>
          <a:p>
            <a:pPr marL="285750" indent="-285750" algn="l">
              <a:buFont typeface="Arial" panose="020B0604020202020204" pitchFamily="34" charset="0"/>
              <a:buChar char="•"/>
            </a:pPr>
            <a:r>
              <a:rPr lang="en-US" b="0" i="0" dirty="0">
                <a:solidFill>
                  <a:srgbClr val="1B1B1B"/>
                </a:solidFill>
                <a:effectLst/>
                <a:latin typeface="Georgia" panose="02040502050405020303" pitchFamily="18" charset="0"/>
              </a:rPr>
              <a:t>Top tax rate remains </a:t>
            </a:r>
            <a:r>
              <a:rPr lang="en-US" b="1" i="0" dirty="0">
                <a:solidFill>
                  <a:srgbClr val="FF0000"/>
                </a:solidFill>
                <a:effectLst/>
                <a:latin typeface="Georgia" panose="02040502050405020303" pitchFamily="18" charset="0"/>
              </a:rPr>
              <a:t>37% </a:t>
            </a:r>
            <a:r>
              <a:rPr lang="en-US" b="0" i="0" dirty="0">
                <a:solidFill>
                  <a:srgbClr val="1B1B1B"/>
                </a:solidFill>
                <a:effectLst/>
                <a:latin typeface="Georgia" panose="02040502050405020303" pitchFamily="18" charset="0"/>
              </a:rPr>
              <a:t>for individual single taxpayers with incomes greater than $518,400 ($622,050 for married couples filing jointly). </a:t>
            </a:r>
          </a:p>
          <a:p>
            <a:pPr marL="285750" indent="-285750" algn="l">
              <a:buFont typeface="Arial" panose="020B0604020202020204" pitchFamily="34" charset="0"/>
              <a:buChar char="•"/>
            </a:pPr>
            <a:r>
              <a:rPr lang="en-US" b="0" i="0" dirty="0">
                <a:solidFill>
                  <a:srgbClr val="1B1B1B"/>
                </a:solidFill>
                <a:effectLst/>
                <a:latin typeface="Georgia" panose="02040502050405020303" pitchFamily="18" charset="0"/>
              </a:rPr>
              <a:t>The other rates are: </a:t>
            </a:r>
            <a:r>
              <a:rPr lang="en-US" b="1" i="0" dirty="0">
                <a:solidFill>
                  <a:srgbClr val="FF0000"/>
                </a:solidFill>
                <a:effectLst/>
                <a:latin typeface="Georgia" panose="02040502050405020303" pitchFamily="18" charset="0"/>
              </a:rPr>
              <a:t>35%, </a:t>
            </a:r>
            <a:r>
              <a:rPr lang="en-US" b="0" i="0" dirty="0">
                <a:solidFill>
                  <a:srgbClr val="1B1B1B"/>
                </a:solidFill>
                <a:effectLst/>
                <a:latin typeface="Georgia" panose="02040502050405020303" pitchFamily="18" charset="0"/>
              </a:rPr>
              <a:t>for incomes over $207,350 ($414,700 for married couples filing jointly);</a:t>
            </a:r>
          </a:p>
          <a:p>
            <a:pPr marL="285750" indent="-285750" algn="l">
              <a:buFont typeface="Arial" panose="020B0604020202020204" pitchFamily="34" charset="0"/>
              <a:buChar char="•"/>
            </a:pPr>
            <a:r>
              <a:rPr lang="en-US" b="0" i="0" dirty="0">
                <a:solidFill>
                  <a:srgbClr val="FF0000"/>
                </a:solidFill>
                <a:effectLst/>
                <a:latin typeface="Georgia" panose="02040502050405020303" pitchFamily="18" charset="0"/>
              </a:rPr>
              <a:t>32% </a:t>
            </a:r>
            <a:r>
              <a:rPr lang="en-US" b="0" i="0" dirty="0">
                <a:solidFill>
                  <a:srgbClr val="1B1B1B"/>
                </a:solidFill>
                <a:effectLst/>
                <a:latin typeface="Georgia" panose="02040502050405020303" pitchFamily="18" charset="0"/>
              </a:rPr>
              <a:t>for incomes over $163,300 ($326,600 for married couples filing jointly);</a:t>
            </a:r>
          </a:p>
          <a:p>
            <a:pPr marL="285750" indent="-285750" algn="l">
              <a:buFont typeface="Arial" panose="020B0604020202020204" pitchFamily="34" charset="0"/>
              <a:buChar char="•"/>
            </a:pPr>
            <a:r>
              <a:rPr lang="en-US" b="0" i="0" dirty="0">
                <a:solidFill>
                  <a:srgbClr val="FF0000"/>
                </a:solidFill>
                <a:effectLst/>
                <a:latin typeface="Georgia" panose="02040502050405020303" pitchFamily="18" charset="0"/>
              </a:rPr>
              <a:t>24% </a:t>
            </a:r>
            <a:r>
              <a:rPr lang="en-US" b="0" i="0" dirty="0">
                <a:solidFill>
                  <a:srgbClr val="1B1B1B"/>
                </a:solidFill>
                <a:effectLst/>
                <a:latin typeface="Georgia" panose="02040502050405020303" pitchFamily="18" charset="0"/>
              </a:rPr>
              <a:t>for incomes over $85,525 ($171,050 for married couples filing jointly);</a:t>
            </a:r>
          </a:p>
          <a:p>
            <a:pPr marL="285750" indent="-285750" algn="l">
              <a:buFont typeface="Arial" panose="020B0604020202020204" pitchFamily="34" charset="0"/>
              <a:buChar char="•"/>
            </a:pPr>
            <a:r>
              <a:rPr lang="en-US" b="0" i="0" dirty="0">
                <a:solidFill>
                  <a:srgbClr val="FF0000"/>
                </a:solidFill>
                <a:effectLst/>
                <a:latin typeface="Georgia" panose="02040502050405020303" pitchFamily="18" charset="0"/>
              </a:rPr>
              <a:t>22% </a:t>
            </a:r>
            <a:r>
              <a:rPr lang="en-US" b="0" i="0" dirty="0">
                <a:solidFill>
                  <a:srgbClr val="1B1B1B"/>
                </a:solidFill>
                <a:effectLst/>
                <a:latin typeface="Georgia" panose="02040502050405020303" pitchFamily="18" charset="0"/>
              </a:rPr>
              <a:t>for incomes over $40,125 ($80,250 for married couples filing jointly);</a:t>
            </a:r>
          </a:p>
          <a:p>
            <a:pPr marL="285750" indent="-285750" algn="l">
              <a:buFont typeface="Arial" panose="020B0604020202020204" pitchFamily="34" charset="0"/>
              <a:buChar char="•"/>
            </a:pPr>
            <a:r>
              <a:rPr lang="en-US" b="1" i="0" dirty="0">
                <a:solidFill>
                  <a:srgbClr val="FF0000"/>
                </a:solidFill>
                <a:effectLst/>
                <a:latin typeface="Georgia" panose="02040502050405020303" pitchFamily="18" charset="0"/>
              </a:rPr>
              <a:t>12% </a:t>
            </a:r>
            <a:r>
              <a:rPr lang="en-US" b="0" i="0" dirty="0">
                <a:solidFill>
                  <a:srgbClr val="1B1B1B"/>
                </a:solidFill>
                <a:effectLst/>
                <a:latin typeface="Georgia" panose="02040502050405020303" pitchFamily="18" charset="0"/>
              </a:rPr>
              <a:t>for incomes over $9,875 ($19,750 for married couples filing jointly).</a:t>
            </a:r>
          </a:p>
        </p:txBody>
      </p:sp>
      <p:sp>
        <p:nvSpPr>
          <p:cNvPr id="12" name="TextBox 11">
            <a:extLst>
              <a:ext uri="{FF2B5EF4-FFF2-40B4-BE49-F238E27FC236}">
                <a16:creationId xmlns:a16="http://schemas.microsoft.com/office/drawing/2014/main" id="{7FFE80D3-CE27-4693-9A56-250F4AD0A14D}"/>
              </a:ext>
            </a:extLst>
          </p:cNvPr>
          <p:cNvSpPr txBox="1"/>
          <p:nvPr/>
        </p:nvSpPr>
        <p:spPr>
          <a:xfrm>
            <a:off x="541790" y="5870974"/>
            <a:ext cx="5733149" cy="738664"/>
          </a:xfrm>
          <a:prstGeom prst="rect">
            <a:avLst/>
          </a:prstGeom>
          <a:noFill/>
        </p:spPr>
        <p:txBody>
          <a:bodyPr wrap="square">
            <a:spAutoFit/>
          </a:bodyPr>
          <a:lstStyle/>
          <a:p>
            <a:endParaRPr lang="en-US" sz="1050" dirty="0">
              <a:latin typeface="Georgia" panose="02040502050405020303" pitchFamily="18" charset="0"/>
            </a:endParaRPr>
          </a:p>
          <a:p>
            <a:r>
              <a:rPr lang="en-US" sz="1050" dirty="0">
                <a:latin typeface="Georgia" panose="02040502050405020303" pitchFamily="18" charset="0"/>
              </a:rPr>
              <a:t>Source: https://www.irs.gov/newsroom/irs-provides-tax-inflation-adjustments-for-tax-year-2020#:~:text=Marginal%20Rates%3A%20For%20tax%20year,married%20couples%20filing%20jointly)%3B</a:t>
            </a:r>
          </a:p>
        </p:txBody>
      </p:sp>
      <p:sp>
        <p:nvSpPr>
          <p:cNvPr id="13" name="TextBox 12">
            <a:extLst>
              <a:ext uri="{FF2B5EF4-FFF2-40B4-BE49-F238E27FC236}">
                <a16:creationId xmlns:a16="http://schemas.microsoft.com/office/drawing/2014/main" id="{4D424335-2748-48F1-9BDC-C85ED0796FEC}"/>
              </a:ext>
            </a:extLst>
          </p:cNvPr>
          <p:cNvSpPr txBox="1"/>
          <p:nvPr/>
        </p:nvSpPr>
        <p:spPr>
          <a:xfrm>
            <a:off x="6962862" y="1744446"/>
            <a:ext cx="4715311" cy="1477328"/>
          </a:xfrm>
          <a:prstGeom prst="rect">
            <a:avLst/>
          </a:prstGeom>
          <a:noFill/>
        </p:spPr>
        <p:txBody>
          <a:bodyPr wrap="square">
            <a:spAutoFit/>
          </a:bodyPr>
          <a:lstStyle/>
          <a:p>
            <a:pPr algn="ctr"/>
            <a:r>
              <a:rPr lang="en-US" b="1" i="0" dirty="0">
                <a:solidFill>
                  <a:srgbClr val="1B1B1B"/>
                </a:solidFill>
                <a:effectLst/>
                <a:latin typeface="Georgia" panose="02040502050405020303" pitchFamily="18" charset="0"/>
              </a:rPr>
              <a:t>2020 Capital Gain Tax Rates</a:t>
            </a:r>
          </a:p>
          <a:p>
            <a:pPr algn="l"/>
            <a:r>
              <a:rPr lang="en-US" b="0" i="0" dirty="0">
                <a:solidFill>
                  <a:srgbClr val="1B1B1B"/>
                </a:solidFill>
                <a:effectLst/>
                <a:latin typeface="Georgia" panose="02040502050405020303" pitchFamily="18" charset="0"/>
              </a:rPr>
              <a:t>The tax rate on most net capital gain is no higher than </a:t>
            </a:r>
            <a:r>
              <a:rPr lang="en-US" b="1" i="0" dirty="0">
                <a:solidFill>
                  <a:srgbClr val="FF0000"/>
                </a:solidFill>
                <a:effectLst/>
                <a:latin typeface="Georgia" panose="02040502050405020303" pitchFamily="18" charset="0"/>
              </a:rPr>
              <a:t>15%</a:t>
            </a:r>
            <a:r>
              <a:rPr lang="en-US" b="0" i="0" dirty="0">
                <a:solidFill>
                  <a:srgbClr val="FF0000"/>
                </a:solidFill>
                <a:effectLst/>
                <a:latin typeface="Georgia" panose="02040502050405020303" pitchFamily="18" charset="0"/>
              </a:rPr>
              <a:t> </a:t>
            </a:r>
            <a:r>
              <a:rPr lang="en-US" b="0" i="0" dirty="0">
                <a:solidFill>
                  <a:srgbClr val="1B1B1B"/>
                </a:solidFill>
                <a:effectLst/>
                <a:latin typeface="Georgia" panose="02040502050405020303" pitchFamily="18" charset="0"/>
              </a:rPr>
              <a:t>for most individuals. Some or all net capital gain may be taxed at</a:t>
            </a:r>
            <a:r>
              <a:rPr lang="en-US" b="0" i="0" dirty="0">
                <a:solidFill>
                  <a:srgbClr val="FF0000"/>
                </a:solidFill>
                <a:effectLst/>
                <a:latin typeface="Georgia" panose="02040502050405020303" pitchFamily="18" charset="0"/>
              </a:rPr>
              <a:t> </a:t>
            </a:r>
            <a:r>
              <a:rPr lang="en-US" b="1" i="0" dirty="0">
                <a:solidFill>
                  <a:srgbClr val="FF0000"/>
                </a:solidFill>
                <a:effectLst/>
                <a:latin typeface="Georgia" panose="02040502050405020303" pitchFamily="18" charset="0"/>
              </a:rPr>
              <a:t>0%</a:t>
            </a:r>
            <a:r>
              <a:rPr lang="en-US" b="0" i="0" dirty="0">
                <a:solidFill>
                  <a:srgbClr val="FF0000"/>
                </a:solidFill>
                <a:effectLst/>
                <a:latin typeface="Georgia" panose="02040502050405020303" pitchFamily="18" charset="0"/>
              </a:rPr>
              <a:t> </a:t>
            </a:r>
            <a:r>
              <a:rPr lang="en-US" b="0" i="0" dirty="0">
                <a:solidFill>
                  <a:srgbClr val="1B1B1B"/>
                </a:solidFill>
                <a:effectLst/>
                <a:latin typeface="Georgia" panose="02040502050405020303" pitchFamily="18" charset="0"/>
              </a:rPr>
              <a:t>if your taxable income is less than $78,750</a:t>
            </a:r>
            <a:r>
              <a:rPr lang="en-US" b="0" i="0" dirty="0">
                <a:solidFill>
                  <a:srgbClr val="1B1B1B"/>
                </a:solidFill>
                <a:effectLst/>
                <a:latin typeface="Source Sans Pro" panose="020B0503030403020204" pitchFamily="34" charset="0"/>
              </a:rPr>
              <a:t>.</a:t>
            </a:r>
          </a:p>
        </p:txBody>
      </p:sp>
      <p:sp>
        <p:nvSpPr>
          <p:cNvPr id="15" name="TextBox 14">
            <a:extLst>
              <a:ext uri="{FF2B5EF4-FFF2-40B4-BE49-F238E27FC236}">
                <a16:creationId xmlns:a16="http://schemas.microsoft.com/office/drawing/2014/main" id="{0149BF4F-75EB-42A8-98B0-35A4C769C5C2}"/>
              </a:ext>
            </a:extLst>
          </p:cNvPr>
          <p:cNvSpPr txBox="1"/>
          <p:nvPr/>
        </p:nvSpPr>
        <p:spPr>
          <a:xfrm>
            <a:off x="6962862" y="3205397"/>
            <a:ext cx="4847437" cy="2031325"/>
          </a:xfrm>
          <a:prstGeom prst="rect">
            <a:avLst/>
          </a:prstGeom>
          <a:noFill/>
        </p:spPr>
        <p:txBody>
          <a:bodyPr wrap="square">
            <a:spAutoFit/>
          </a:bodyPr>
          <a:lstStyle/>
          <a:p>
            <a:r>
              <a:rPr lang="en-US" b="0" i="0" dirty="0">
                <a:solidFill>
                  <a:srgbClr val="1B1B1B"/>
                </a:solidFill>
                <a:effectLst/>
                <a:latin typeface="Georgia" panose="02040502050405020303" pitchFamily="18" charset="0"/>
              </a:rPr>
              <a:t>A capital gain rate </a:t>
            </a:r>
          </a:p>
          <a:p>
            <a:pPr marL="285750" indent="-285750">
              <a:buFont typeface="Arial" panose="020B0604020202020204" pitchFamily="34" charset="0"/>
              <a:buChar char="•"/>
            </a:pPr>
            <a:r>
              <a:rPr lang="en-US" b="1" i="0" dirty="0">
                <a:solidFill>
                  <a:srgbClr val="FF0000"/>
                </a:solidFill>
                <a:effectLst/>
                <a:latin typeface="Georgia" panose="02040502050405020303" pitchFamily="18" charset="0"/>
              </a:rPr>
              <a:t>15%</a:t>
            </a:r>
            <a:r>
              <a:rPr lang="en-US" b="0" i="0" dirty="0">
                <a:solidFill>
                  <a:srgbClr val="1B1B1B"/>
                </a:solidFill>
                <a:effectLst/>
                <a:latin typeface="Georgia" panose="02040502050405020303" pitchFamily="18" charset="0"/>
              </a:rPr>
              <a:t> applies if your taxable income is $78,750 or more but less than $434,550 for single; $488,850 for married filing jointly or qualifying widow(er); $461,700 for head of household, or $244,425 for married filing separately.</a:t>
            </a:r>
            <a:endParaRPr lang="en-US" dirty="0">
              <a:latin typeface="Georgia" panose="02040502050405020303" pitchFamily="18" charset="0"/>
            </a:endParaRPr>
          </a:p>
        </p:txBody>
      </p:sp>
      <p:sp>
        <p:nvSpPr>
          <p:cNvPr id="17" name="TextBox 16">
            <a:extLst>
              <a:ext uri="{FF2B5EF4-FFF2-40B4-BE49-F238E27FC236}">
                <a16:creationId xmlns:a16="http://schemas.microsoft.com/office/drawing/2014/main" id="{D5945FE1-33B5-46ED-B343-634823576774}"/>
              </a:ext>
            </a:extLst>
          </p:cNvPr>
          <p:cNvSpPr txBox="1"/>
          <p:nvPr/>
        </p:nvSpPr>
        <p:spPr>
          <a:xfrm>
            <a:off x="7172347" y="6199705"/>
            <a:ext cx="4296340" cy="253916"/>
          </a:xfrm>
          <a:prstGeom prst="rect">
            <a:avLst/>
          </a:prstGeom>
          <a:noFill/>
        </p:spPr>
        <p:txBody>
          <a:bodyPr wrap="square">
            <a:spAutoFit/>
          </a:bodyPr>
          <a:lstStyle/>
          <a:p>
            <a:pPr algn="ctr"/>
            <a:r>
              <a:rPr lang="en-US" sz="1050" dirty="0">
                <a:latin typeface="Georgia" panose="02040502050405020303" pitchFamily="18" charset="0"/>
              </a:rPr>
              <a:t>Source: https://www.irs.gov/taxtopics/tc409</a:t>
            </a:r>
          </a:p>
        </p:txBody>
      </p:sp>
      <p:sp>
        <p:nvSpPr>
          <p:cNvPr id="19" name="TextBox 18">
            <a:extLst>
              <a:ext uri="{FF2B5EF4-FFF2-40B4-BE49-F238E27FC236}">
                <a16:creationId xmlns:a16="http://schemas.microsoft.com/office/drawing/2014/main" id="{EC065A90-31E9-463E-9F89-E76569C0FB25}"/>
              </a:ext>
            </a:extLst>
          </p:cNvPr>
          <p:cNvSpPr txBox="1"/>
          <p:nvPr/>
        </p:nvSpPr>
        <p:spPr>
          <a:xfrm>
            <a:off x="2497745" y="5642257"/>
            <a:ext cx="7170490" cy="369332"/>
          </a:xfrm>
          <a:prstGeom prst="rect">
            <a:avLst/>
          </a:prstGeom>
          <a:noFill/>
        </p:spPr>
        <p:txBody>
          <a:bodyPr wrap="square">
            <a:spAutoFit/>
          </a:bodyPr>
          <a:lstStyle/>
          <a:p>
            <a:pPr algn="ctr"/>
            <a:r>
              <a:rPr lang="en-US" b="1" i="1" dirty="0">
                <a:solidFill>
                  <a:srgbClr val="FF0000"/>
                </a:solidFill>
                <a:latin typeface="Georgia" panose="02040502050405020303" pitchFamily="18" charset="0"/>
              </a:rPr>
              <a:t>Consult with your Financial Advisor and Tax Accountant</a:t>
            </a:r>
          </a:p>
        </p:txBody>
      </p:sp>
    </p:spTree>
    <p:extLst>
      <p:ext uri="{BB962C8B-B14F-4D97-AF65-F5344CB8AC3E}">
        <p14:creationId xmlns:p14="http://schemas.microsoft.com/office/powerpoint/2010/main" val="3493638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FB0CEA2F-B6D1-424D-AE98-B9D2B776FFF2}"/>
              </a:ext>
            </a:extLst>
          </p:cNvPr>
          <p:cNvSpPr txBox="1">
            <a:spLocks/>
          </p:cNvSpPr>
          <p:nvPr/>
        </p:nvSpPr>
        <p:spPr>
          <a:xfrm>
            <a:off x="907558" y="2433413"/>
            <a:ext cx="11033760" cy="921899"/>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1200" cap="none" spc="0" normalizeH="0" baseline="0" noProof="0">
              <a:ln>
                <a:noFill/>
              </a:ln>
              <a:solidFill>
                <a:srgbClr val="000000"/>
              </a:solidFill>
              <a:effectLst/>
              <a:uLnTx/>
              <a:uFillTx/>
              <a:latin typeface="Georgia"/>
              <a:cs typeface="Arial"/>
              <a:sym typeface="Arial"/>
            </a:endParaRPr>
          </a:p>
        </p:txBody>
      </p:sp>
      <p:sp>
        <p:nvSpPr>
          <p:cNvPr id="8" name="Title 1">
            <a:extLst>
              <a:ext uri="{FF2B5EF4-FFF2-40B4-BE49-F238E27FC236}">
                <a16:creationId xmlns:a16="http://schemas.microsoft.com/office/drawing/2014/main" id="{E6D5672D-B724-4A45-8B91-F4FDF6F17520}"/>
              </a:ext>
            </a:extLst>
          </p:cNvPr>
          <p:cNvSpPr txBox="1">
            <a:spLocks/>
          </p:cNvSpPr>
          <p:nvPr/>
        </p:nvSpPr>
        <p:spPr>
          <a:xfrm>
            <a:off x="1149292" y="1805846"/>
            <a:ext cx="10041622" cy="369733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i="1" dirty="0">
                <a:solidFill>
                  <a:srgbClr val="383838"/>
                </a:solidFill>
                <a:effectLst/>
                <a:latin typeface="Georgia" panose="02040502050405020303" pitchFamily="18" charset="0"/>
              </a:rPr>
              <a:t>“I personally feel that the #1 benefit of having my expenses covered by passive income is that I get to keep doing a lot more of the kind of work I enjoy. I also get to work the way I want to work — where I want, when I want, how I want, and with whom I want.”</a:t>
            </a:r>
            <a:endParaRPr kumimoji="0" lang="en-US" sz="3200" b="1" i="1" u="none" strike="noStrike" kern="1200" cap="none" spc="0" normalizeH="0" baseline="0" noProof="0" dirty="0">
              <a:ln>
                <a:noFill/>
              </a:ln>
              <a:solidFill>
                <a:srgbClr val="333333"/>
              </a:solidFill>
              <a:effectLst/>
              <a:uLnTx/>
              <a:uFillTx/>
              <a:latin typeface="Georgia" panose="02040502050405020303"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i="0" u="none" strike="noStrike" kern="1200" cap="none" spc="0" normalizeH="0" baseline="0" noProof="0" dirty="0">
              <a:ln>
                <a:noFill/>
              </a:ln>
              <a:solidFill>
                <a:srgbClr val="333333"/>
              </a:solidFill>
              <a:effectLst/>
              <a:uLnTx/>
              <a:uFillTx/>
              <a:latin typeface="Georgia" panose="02040502050405020303"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1200" cap="none" spc="0" normalizeH="0" baseline="0" noProof="0" dirty="0">
                <a:ln>
                  <a:noFill/>
                </a:ln>
                <a:solidFill>
                  <a:srgbClr val="333333"/>
                </a:solidFill>
                <a:effectLst/>
                <a:uLnTx/>
                <a:uFillTx/>
                <a:latin typeface="Georgia" panose="02040502050405020303" pitchFamily="18" charset="0"/>
                <a:sym typeface="Arial"/>
              </a:rPr>
              <a:t>By </a:t>
            </a:r>
            <a:r>
              <a:rPr lang="en-US" sz="1800" i="0" dirty="0">
                <a:solidFill>
                  <a:srgbClr val="272727"/>
                </a:solidFill>
                <a:effectLst/>
                <a:latin typeface="Georgia" panose="02040502050405020303" pitchFamily="18" charset="0"/>
              </a:rPr>
              <a:t>Steve Pavlina</a:t>
            </a:r>
            <a:endParaRPr kumimoji="0" lang="en-US" sz="1800" i="0" u="none" strike="noStrike" kern="1200" cap="none" spc="0" normalizeH="0" baseline="0" noProof="0" dirty="0">
              <a:ln>
                <a:noFill/>
              </a:ln>
              <a:solidFill>
                <a:srgbClr val="333333"/>
              </a:solidFill>
              <a:effectLst/>
              <a:uLnTx/>
              <a:uFillTx/>
              <a:latin typeface="Georgia" panose="02040502050405020303" pitchFamily="18" charset="0"/>
              <a:sym typeface="Arial"/>
            </a:endParaRPr>
          </a:p>
        </p:txBody>
      </p:sp>
      <p:sp>
        <p:nvSpPr>
          <p:cNvPr id="7" name="TextBox 6">
            <a:extLst>
              <a:ext uri="{FF2B5EF4-FFF2-40B4-BE49-F238E27FC236}">
                <a16:creationId xmlns:a16="http://schemas.microsoft.com/office/drawing/2014/main" id="{8F127712-3E06-4A60-80AB-C966DB1A4F1A}"/>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10" name="Title 1">
            <a:extLst>
              <a:ext uri="{FF2B5EF4-FFF2-40B4-BE49-F238E27FC236}">
                <a16:creationId xmlns:a16="http://schemas.microsoft.com/office/drawing/2014/main" id="{E36CC557-8E63-41F2-AE4E-8116EEF9012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Tree>
    <p:extLst>
      <p:ext uri="{BB962C8B-B14F-4D97-AF65-F5344CB8AC3E}">
        <p14:creationId xmlns:p14="http://schemas.microsoft.com/office/powerpoint/2010/main" val="806160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FB0CEA2F-B6D1-424D-AE98-B9D2B776FFF2}"/>
              </a:ext>
            </a:extLst>
          </p:cNvPr>
          <p:cNvSpPr txBox="1">
            <a:spLocks/>
          </p:cNvSpPr>
          <p:nvPr/>
        </p:nvSpPr>
        <p:spPr>
          <a:xfrm>
            <a:off x="907558" y="2433413"/>
            <a:ext cx="11033760" cy="921899"/>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1200" cap="none" spc="0" normalizeH="0" baseline="0" noProof="0">
              <a:ln>
                <a:noFill/>
              </a:ln>
              <a:solidFill>
                <a:srgbClr val="000000"/>
              </a:solidFill>
              <a:effectLst/>
              <a:uLnTx/>
              <a:uFillTx/>
              <a:latin typeface="Georgia"/>
              <a:cs typeface="Arial"/>
              <a:sym typeface="Arial"/>
            </a:endParaRPr>
          </a:p>
        </p:txBody>
      </p:sp>
      <p:sp>
        <p:nvSpPr>
          <p:cNvPr id="8" name="Title 1">
            <a:extLst>
              <a:ext uri="{FF2B5EF4-FFF2-40B4-BE49-F238E27FC236}">
                <a16:creationId xmlns:a16="http://schemas.microsoft.com/office/drawing/2014/main" id="{E6D5672D-B724-4A45-8B91-F4FDF6F17520}"/>
              </a:ext>
            </a:extLst>
          </p:cNvPr>
          <p:cNvSpPr txBox="1">
            <a:spLocks/>
          </p:cNvSpPr>
          <p:nvPr/>
        </p:nvSpPr>
        <p:spPr>
          <a:xfrm>
            <a:off x="1149292" y="1805845"/>
            <a:ext cx="10041622" cy="421744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i="1" dirty="0">
                <a:solidFill>
                  <a:srgbClr val="383838"/>
                </a:solidFill>
                <a:effectLst/>
                <a:latin typeface="Georgia" panose="02040502050405020303" pitchFamily="18" charset="0"/>
              </a:rPr>
              <a:t>“My rich dad taught me to focus on passive income and spend my time acquiring the assets that provide passive or long term residual income...passive income from capital gains, dividends, residual income from business, rental income from real estate, and royalties.”</a:t>
            </a:r>
            <a:endParaRPr kumimoji="0" lang="en-US" sz="3200" b="1" i="1" u="none" strike="noStrike" kern="1200" cap="none" spc="0" normalizeH="0" baseline="0" noProof="0" dirty="0">
              <a:ln>
                <a:noFill/>
              </a:ln>
              <a:solidFill>
                <a:srgbClr val="333333"/>
              </a:solidFill>
              <a:effectLst/>
              <a:uLnTx/>
              <a:uFillTx/>
              <a:latin typeface="Georgia" panose="02040502050405020303"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i="0" u="none" strike="noStrike" kern="1200" cap="none" spc="0" normalizeH="0" baseline="0" noProof="0" dirty="0">
              <a:ln>
                <a:noFill/>
              </a:ln>
              <a:solidFill>
                <a:srgbClr val="333333"/>
              </a:solidFill>
              <a:effectLst/>
              <a:uLnTx/>
              <a:uFillTx/>
              <a:latin typeface="Georgia" panose="02040502050405020303"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1200" cap="none" spc="0" normalizeH="0" baseline="0" noProof="0" dirty="0">
                <a:ln>
                  <a:noFill/>
                </a:ln>
                <a:solidFill>
                  <a:srgbClr val="333333"/>
                </a:solidFill>
                <a:effectLst/>
                <a:uLnTx/>
                <a:uFillTx/>
                <a:latin typeface="Georgia" panose="02040502050405020303" pitchFamily="18" charset="0"/>
                <a:sym typeface="Arial"/>
              </a:rPr>
              <a:t>By </a:t>
            </a:r>
            <a:r>
              <a:rPr lang="en-US" sz="2000" i="0" dirty="0">
                <a:solidFill>
                  <a:srgbClr val="272727"/>
                </a:solidFill>
                <a:effectLst/>
                <a:latin typeface="Palatino"/>
              </a:rPr>
              <a:t>Robert Kiyosaki</a:t>
            </a:r>
            <a:endParaRPr kumimoji="0" lang="en-US" sz="2000" i="0" u="none" strike="noStrike" kern="1200" cap="none" spc="0" normalizeH="0" baseline="0" noProof="0" dirty="0">
              <a:ln>
                <a:noFill/>
              </a:ln>
              <a:solidFill>
                <a:srgbClr val="333333"/>
              </a:solidFill>
              <a:effectLst/>
              <a:uLnTx/>
              <a:uFillTx/>
              <a:latin typeface="Georgia" panose="02040502050405020303" pitchFamily="18" charset="0"/>
              <a:sym typeface="Arial"/>
            </a:endParaRPr>
          </a:p>
        </p:txBody>
      </p:sp>
      <p:sp>
        <p:nvSpPr>
          <p:cNvPr id="7" name="TextBox 6">
            <a:extLst>
              <a:ext uri="{FF2B5EF4-FFF2-40B4-BE49-F238E27FC236}">
                <a16:creationId xmlns:a16="http://schemas.microsoft.com/office/drawing/2014/main" id="{8F127712-3E06-4A60-80AB-C966DB1A4F1A}"/>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10" name="Title 1">
            <a:extLst>
              <a:ext uri="{FF2B5EF4-FFF2-40B4-BE49-F238E27FC236}">
                <a16:creationId xmlns:a16="http://schemas.microsoft.com/office/drawing/2014/main" id="{E36CC557-8E63-41F2-AE4E-8116EEF9012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Tree>
    <p:extLst>
      <p:ext uri="{BB962C8B-B14F-4D97-AF65-F5344CB8AC3E}">
        <p14:creationId xmlns:p14="http://schemas.microsoft.com/office/powerpoint/2010/main" val="2713163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F418519-E8B5-41E3-BE68-6CBBB236928B}"/>
              </a:ext>
            </a:extLst>
          </p:cNvPr>
          <p:cNvSpPr txBox="1"/>
          <p:nvPr/>
        </p:nvSpPr>
        <p:spPr>
          <a:xfrm>
            <a:off x="434729" y="2109818"/>
            <a:ext cx="11243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2060"/>
              </a:buClr>
              <a:buSzTx/>
              <a:buFontTx/>
              <a:buNone/>
              <a:tabLst/>
              <a:defRPr/>
            </a:pPr>
            <a:r>
              <a:rPr kumimoji="0" lang="en-US" sz="4800" b="1" i="0" u="none" strike="noStrike" kern="1200" cap="small" spc="0" normalizeH="0" baseline="0" noProof="0" dirty="0">
                <a:ln>
                  <a:noFill/>
                </a:ln>
                <a:solidFill>
                  <a:prstClr val="black"/>
                </a:solidFill>
                <a:effectLst/>
                <a:uLnTx/>
                <a:uFillTx/>
                <a:latin typeface="Georgia" panose="02040502050405020303" pitchFamily="18" charset="0"/>
                <a:ea typeface="+mn-ea"/>
                <a:cs typeface="+mn-cs"/>
              </a:rPr>
              <a:t>Family Empowerment Services</a:t>
            </a:r>
            <a:endParaRPr kumimoji="0" lang="en-US" sz="2800" b="0" i="1" u="none" strike="noStrike" kern="1200" cap="none" spc="0" normalizeH="0" baseline="0" noProof="0" dirty="0">
              <a:ln>
                <a:noFill/>
              </a:ln>
              <a:solidFill>
                <a:srgbClr val="FF0000"/>
              </a:solidFill>
              <a:effectLst/>
              <a:uLnTx/>
              <a:uFillTx/>
              <a:latin typeface="Georgia" panose="02040502050405020303" pitchFamily="18" charset="0"/>
              <a:ea typeface="+mn-ea"/>
              <a:cs typeface="+mn-cs"/>
            </a:endParaRPr>
          </a:p>
        </p:txBody>
      </p:sp>
      <p:pic>
        <p:nvPicPr>
          <p:cNvPr id="7" name="Picture 6">
            <a:extLst>
              <a:ext uri="{FF2B5EF4-FFF2-40B4-BE49-F238E27FC236}">
                <a16:creationId xmlns:a16="http://schemas.microsoft.com/office/drawing/2014/main" id="{EBC26D53-241C-4325-9A10-94F73A856E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28291" y="605120"/>
            <a:ext cx="1135414" cy="1357730"/>
          </a:xfrm>
          <a:prstGeom prst="rect">
            <a:avLst/>
          </a:prstGeom>
        </p:spPr>
      </p:pic>
      <p:sp>
        <p:nvSpPr>
          <p:cNvPr id="10" name="TextBox 9">
            <a:extLst>
              <a:ext uri="{FF2B5EF4-FFF2-40B4-BE49-F238E27FC236}">
                <a16:creationId xmlns:a16="http://schemas.microsoft.com/office/drawing/2014/main" id="{AD6678BA-E6BE-44E7-A19C-2E91E1F7296E}"/>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12" name="TextBox 11">
            <a:extLst>
              <a:ext uri="{FF2B5EF4-FFF2-40B4-BE49-F238E27FC236}">
                <a16:creationId xmlns:a16="http://schemas.microsoft.com/office/drawing/2014/main" id="{2B80D64D-2544-4887-B627-0F93F990A6A3}"/>
              </a:ext>
            </a:extLst>
          </p:cNvPr>
          <p:cNvSpPr txBox="1"/>
          <p:nvPr/>
        </p:nvSpPr>
        <p:spPr>
          <a:xfrm>
            <a:off x="446826" y="3182217"/>
            <a:ext cx="25395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Family 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Webinars</a:t>
            </a:r>
          </a:p>
        </p:txBody>
      </p:sp>
      <p:pic>
        <p:nvPicPr>
          <p:cNvPr id="14" name="Picture 13">
            <a:extLst>
              <a:ext uri="{FF2B5EF4-FFF2-40B4-BE49-F238E27FC236}">
                <a16:creationId xmlns:a16="http://schemas.microsoft.com/office/drawing/2014/main" id="{E5BC979A-D887-421E-8C36-C955652E9F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403146" y="3705437"/>
            <a:ext cx="2574800" cy="1716533"/>
          </a:xfrm>
          <a:prstGeom prst="rect">
            <a:avLst/>
          </a:prstGeom>
        </p:spPr>
      </p:pic>
      <p:sp>
        <p:nvSpPr>
          <p:cNvPr id="16" name="TextBox 15">
            <a:extLst>
              <a:ext uri="{FF2B5EF4-FFF2-40B4-BE49-F238E27FC236}">
                <a16:creationId xmlns:a16="http://schemas.microsoft.com/office/drawing/2014/main" id="{24AB0E63-3C4E-4890-8334-A2B42A804325}"/>
              </a:ext>
            </a:extLst>
          </p:cNvPr>
          <p:cNvSpPr txBox="1"/>
          <p:nvPr/>
        </p:nvSpPr>
        <p:spPr>
          <a:xfrm>
            <a:off x="3408676" y="3185162"/>
            <a:ext cx="25637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Family Private Weekend Retreats</a:t>
            </a:r>
          </a:p>
        </p:txBody>
      </p:sp>
      <p:pic>
        <p:nvPicPr>
          <p:cNvPr id="18" name="Picture 17" descr="A group of people sitting posing for the camera&#10;&#10;Description automatically generated">
            <a:extLst>
              <a:ext uri="{FF2B5EF4-FFF2-40B4-BE49-F238E27FC236}">
                <a16:creationId xmlns:a16="http://schemas.microsoft.com/office/drawing/2014/main" id="{9A3C77EF-D68C-4D59-84CC-378E38BE9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4729" y="3738029"/>
            <a:ext cx="2563739" cy="1708548"/>
          </a:xfrm>
          <a:prstGeom prst="rect">
            <a:avLst/>
          </a:prstGeom>
        </p:spPr>
      </p:pic>
      <p:pic>
        <p:nvPicPr>
          <p:cNvPr id="20" name="Picture 19">
            <a:extLst>
              <a:ext uri="{FF2B5EF4-FFF2-40B4-BE49-F238E27FC236}">
                <a16:creationId xmlns:a16="http://schemas.microsoft.com/office/drawing/2014/main" id="{7FFC907D-D561-468E-B12B-3877A36151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6382624" y="3672558"/>
            <a:ext cx="2505030" cy="1738801"/>
          </a:xfrm>
          <a:prstGeom prst="rect">
            <a:avLst/>
          </a:prstGeom>
        </p:spPr>
      </p:pic>
      <p:sp>
        <p:nvSpPr>
          <p:cNvPr id="22" name="TextBox 21">
            <a:extLst>
              <a:ext uri="{FF2B5EF4-FFF2-40B4-BE49-F238E27FC236}">
                <a16:creationId xmlns:a16="http://schemas.microsoft.com/office/drawing/2014/main" id="{09115C48-16B8-41CA-85B7-C2F4DFB6238B}"/>
              </a:ext>
            </a:extLst>
          </p:cNvPr>
          <p:cNvSpPr txBox="1"/>
          <p:nvPr/>
        </p:nvSpPr>
        <p:spPr>
          <a:xfrm>
            <a:off x="6414709" y="3149338"/>
            <a:ext cx="2472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Group Webinars &amp; Workshops</a:t>
            </a:r>
          </a:p>
        </p:txBody>
      </p:sp>
      <p:pic>
        <p:nvPicPr>
          <p:cNvPr id="24" name="Picture 23">
            <a:extLst>
              <a:ext uri="{FF2B5EF4-FFF2-40B4-BE49-F238E27FC236}">
                <a16:creationId xmlns:a16="http://schemas.microsoft.com/office/drawing/2014/main" id="{FB1240BD-C27A-418C-9F07-487179B1C7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9322049" y="3589366"/>
            <a:ext cx="2356520" cy="1797435"/>
          </a:xfrm>
          <a:prstGeom prst="rect">
            <a:avLst/>
          </a:prstGeom>
        </p:spPr>
      </p:pic>
      <p:sp>
        <p:nvSpPr>
          <p:cNvPr id="26" name="TextBox 25">
            <a:extLst>
              <a:ext uri="{FF2B5EF4-FFF2-40B4-BE49-F238E27FC236}">
                <a16:creationId xmlns:a16="http://schemas.microsoft.com/office/drawing/2014/main" id="{0D7984FB-32C0-454C-BEEA-79AF3C44AE1C}"/>
              </a:ext>
            </a:extLst>
          </p:cNvPr>
          <p:cNvSpPr txBox="1"/>
          <p:nvPr/>
        </p:nvSpPr>
        <p:spPr>
          <a:xfrm>
            <a:off x="9322049" y="3149338"/>
            <a:ext cx="23565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Coaching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Services</a:t>
            </a:r>
          </a:p>
        </p:txBody>
      </p:sp>
    </p:spTree>
    <p:extLst>
      <p:ext uri="{BB962C8B-B14F-4D97-AF65-F5344CB8AC3E}">
        <p14:creationId xmlns:p14="http://schemas.microsoft.com/office/powerpoint/2010/main" val="208387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83520"/>
            <a:ext cx="12192000" cy="64578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09934" y="5317240"/>
            <a:ext cx="11025839" cy="744836"/>
          </a:xfrm>
        </p:spPr>
        <p:txBody>
          <a:bodyPr vert="horz" lIns="91440" tIns="45720" rIns="91440" bIns="45720" rtlCol="0" anchor="ctr">
            <a:normAutofit/>
          </a:bodyPr>
          <a:lstStyle/>
          <a:p>
            <a:r>
              <a:rPr lang="en-US" sz="3100" b="1" i="1" dirty="0">
                <a:latin typeface="Georgia" panose="02040502050405020303" pitchFamily="18" charset="0"/>
              </a:rPr>
              <a:t>Income Streams – Wealth Building Checklist</a:t>
            </a:r>
            <a:br>
              <a:rPr lang="en-US" sz="3200" b="1" i="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8057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F418519-E8B5-41E3-BE68-6CBBB236928B}"/>
              </a:ext>
            </a:extLst>
          </p:cNvPr>
          <p:cNvSpPr txBox="1"/>
          <p:nvPr/>
        </p:nvSpPr>
        <p:spPr>
          <a:xfrm>
            <a:off x="638173" y="2109818"/>
            <a:ext cx="109156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2060"/>
              </a:buClr>
              <a:buSzTx/>
              <a:buFontTx/>
              <a:buNone/>
              <a:tabLst/>
              <a:defRPr/>
            </a:pPr>
            <a:r>
              <a:rPr kumimoji="0" lang="en-US" sz="4800" b="1" i="0" u="none" strike="noStrike" kern="1200" cap="small" spc="0" normalizeH="0" baseline="0" noProof="0" dirty="0">
                <a:ln>
                  <a:noFill/>
                </a:ln>
                <a:solidFill>
                  <a:prstClr val="black"/>
                </a:solidFill>
                <a:effectLst/>
                <a:uLnTx/>
                <a:uFillTx/>
                <a:latin typeface="Georgia" panose="02040502050405020303" pitchFamily="18" charset="0"/>
                <a:ea typeface="+mn-ea"/>
                <a:cs typeface="+mn-cs"/>
              </a:rPr>
              <a:t>Contact</a:t>
            </a:r>
            <a:endParaRPr kumimoji="0" lang="en-US" sz="2800" b="0" i="1" u="none" strike="noStrike" kern="1200" cap="none" spc="0" normalizeH="0" baseline="0" noProof="0" dirty="0">
              <a:ln>
                <a:noFill/>
              </a:ln>
              <a:solidFill>
                <a:srgbClr val="FF0000"/>
              </a:solidFill>
              <a:effectLst/>
              <a:uLnTx/>
              <a:uFillTx/>
              <a:latin typeface="Georgia" panose="02040502050405020303" pitchFamily="18" charset="0"/>
              <a:ea typeface="+mn-ea"/>
              <a:cs typeface="+mn-cs"/>
            </a:endParaRPr>
          </a:p>
        </p:txBody>
      </p:sp>
      <p:sp>
        <p:nvSpPr>
          <p:cNvPr id="11" name="TextBox 10">
            <a:extLst>
              <a:ext uri="{FF2B5EF4-FFF2-40B4-BE49-F238E27FC236}">
                <a16:creationId xmlns:a16="http://schemas.microsoft.com/office/drawing/2014/main" id="{06C0BF00-A0AD-4849-B903-FB46B6A0ED41}"/>
              </a:ext>
            </a:extLst>
          </p:cNvPr>
          <p:cNvSpPr txBox="1"/>
          <p:nvPr/>
        </p:nvSpPr>
        <p:spPr>
          <a:xfrm>
            <a:off x="347545" y="4387021"/>
            <a:ext cx="114969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2060"/>
              </a:buClr>
              <a:buSzTx/>
              <a:buFontTx/>
              <a:buNone/>
              <a:tabLst/>
              <a:defRPr/>
            </a:pPr>
            <a:r>
              <a:rPr kumimoji="0" lang="en-US" sz="3200" b="1" i="0" u="none" strike="noStrike" kern="1200" cap="none" spc="0" normalizeH="0" baseline="0" noProof="0" dirty="0">
                <a:ln>
                  <a:noFill/>
                </a:ln>
                <a:solidFill>
                  <a:srgbClr val="0000CC"/>
                </a:solidFill>
                <a:effectLst/>
                <a:uLnTx/>
                <a:uFillTx/>
                <a:latin typeface="Georgia" panose="02040502050405020303" pitchFamily="18" charset="0"/>
                <a:ea typeface="+mn-ea"/>
                <a:cs typeface="+mn-cs"/>
              </a:rPr>
              <a:t>Facebook: </a:t>
            </a:r>
            <a:r>
              <a:rPr kumimoji="0" lang="en-US" sz="2400" b="1" i="0" u="none" strike="noStrike" kern="1200" cap="none" spc="0" normalizeH="0" baseline="0" noProof="0" dirty="0">
                <a:ln>
                  <a:noFill/>
                </a:ln>
                <a:solidFill>
                  <a:srgbClr val="0000CC"/>
                </a:solidFill>
                <a:effectLst/>
                <a:uLnTx/>
                <a:uFillTx/>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https://www.facebook.com/GenerationsEmpowermentEnterprisesLLC</a:t>
            </a:r>
            <a:endParaRPr kumimoji="0" lang="en-US" sz="2400" b="1" i="0" u="none" strike="noStrike" kern="1200" cap="none" spc="0" normalizeH="0" baseline="0" noProof="0" dirty="0">
              <a:ln>
                <a:noFill/>
              </a:ln>
              <a:solidFill>
                <a:srgbClr val="0000CC"/>
              </a:solidFill>
              <a:effectLst/>
              <a:uLnTx/>
              <a:uFillTx/>
              <a:latin typeface="Georgia" panose="02040502050405020303" pitchFamily="18" charset="0"/>
              <a:ea typeface="+mn-ea"/>
              <a:cs typeface="+mn-cs"/>
            </a:endParaRPr>
          </a:p>
        </p:txBody>
      </p:sp>
      <p:pic>
        <p:nvPicPr>
          <p:cNvPr id="7" name="Picture 6">
            <a:extLst>
              <a:ext uri="{FF2B5EF4-FFF2-40B4-BE49-F238E27FC236}">
                <a16:creationId xmlns:a16="http://schemas.microsoft.com/office/drawing/2014/main" id="{EBC26D53-241C-4325-9A10-94F73A856E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28291" y="605120"/>
            <a:ext cx="1135414" cy="1357730"/>
          </a:xfrm>
          <a:prstGeom prst="rect">
            <a:avLst/>
          </a:prstGeom>
        </p:spPr>
      </p:pic>
      <p:sp>
        <p:nvSpPr>
          <p:cNvPr id="8" name="TextBox 7">
            <a:extLst>
              <a:ext uri="{FF2B5EF4-FFF2-40B4-BE49-F238E27FC236}">
                <a16:creationId xmlns:a16="http://schemas.microsoft.com/office/drawing/2014/main" id="{0E9148C4-059E-4455-B3BC-4C70C2913C40}"/>
              </a:ext>
            </a:extLst>
          </p:cNvPr>
          <p:cNvSpPr txBox="1"/>
          <p:nvPr/>
        </p:nvSpPr>
        <p:spPr>
          <a:xfrm>
            <a:off x="1518283" y="3050175"/>
            <a:ext cx="91554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2060"/>
              </a:buClr>
              <a:buSzTx/>
              <a:buFontTx/>
              <a:buNone/>
              <a:tabLst/>
              <a:defRPr/>
            </a:pPr>
            <a:r>
              <a:rPr kumimoji="0" lang="en-US" sz="3200" b="1" i="0" u="none" strike="noStrike" kern="1200" cap="none" spc="0" normalizeH="0" baseline="0" noProof="0" dirty="0">
                <a:ln>
                  <a:noFill/>
                </a:ln>
                <a:solidFill>
                  <a:srgbClr val="0000CC"/>
                </a:solidFill>
                <a:effectLst/>
                <a:uLnTx/>
                <a:uFillTx/>
                <a:latin typeface="Georgia" panose="02040502050405020303" pitchFamily="18" charset="0"/>
                <a:ea typeface="+mn-ea"/>
                <a:cs typeface="+mn-cs"/>
              </a:rPr>
              <a:t>Email: admin@globalfamilysuccess.com</a:t>
            </a:r>
          </a:p>
        </p:txBody>
      </p:sp>
      <p:sp>
        <p:nvSpPr>
          <p:cNvPr id="2" name="Rectangle 1">
            <a:extLst>
              <a:ext uri="{FF2B5EF4-FFF2-40B4-BE49-F238E27FC236}">
                <a16:creationId xmlns:a16="http://schemas.microsoft.com/office/drawing/2014/main" id="{26E9FDB4-860A-455E-AEC4-F25B5C04988B}"/>
              </a:ext>
            </a:extLst>
          </p:cNvPr>
          <p:cNvSpPr/>
          <p:nvPr/>
        </p:nvSpPr>
        <p:spPr>
          <a:xfrm>
            <a:off x="1518283" y="3762183"/>
            <a:ext cx="915543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Georgia" panose="02040502050405020303" pitchFamily="18" charset="0"/>
                <a:ea typeface="+mn-ea"/>
                <a:cs typeface="+mn-cs"/>
              </a:rPr>
              <a:t>Website: https://globalfamilysuccess.com</a:t>
            </a:r>
          </a:p>
        </p:txBody>
      </p:sp>
      <p:sp>
        <p:nvSpPr>
          <p:cNvPr id="10" name="TextBox 9">
            <a:extLst>
              <a:ext uri="{FF2B5EF4-FFF2-40B4-BE49-F238E27FC236}">
                <a16:creationId xmlns:a16="http://schemas.microsoft.com/office/drawing/2014/main" id="{AD6678BA-E6BE-44E7-A19C-2E91E1F7296E}"/>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Tree>
    <p:extLst>
      <p:ext uri="{BB962C8B-B14F-4D97-AF65-F5344CB8AC3E}">
        <p14:creationId xmlns:p14="http://schemas.microsoft.com/office/powerpoint/2010/main" val="3050575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rotWithShape="1">
          <a:blip r:embed="rId2">
            <a:extLst>
              <a:ext uri="{28A0092B-C50C-407E-A947-70E740481C1C}">
                <a14:useLocalDpi xmlns:a14="http://schemas.microsoft.com/office/drawing/2010/main" val="0"/>
              </a:ext>
            </a:extLst>
          </a:blip>
          <a:srcRect b="4255"/>
          <a:stretch/>
        </p:blipFill>
        <p:spPr>
          <a:xfrm>
            <a:off x="-109" y="400110"/>
            <a:ext cx="1219198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584867" y="5250869"/>
            <a:ext cx="10080703" cy="844903"/>
          </a:xfrm>
        </p:spPr>
        <p:txBody>
          <a:bodyPr vert="horz" lIns="91440" tIns="45720" rIns="91440" bIns="45720" rtlCol="0" anchor="ctr">
            <a:normAutofit fontScale="90000"/>
          </a:bodyPr>
          <a:lstStyle/>
          <a:p>
            <a:r>
              <a:rPr lang="en-US" sz="4400" b="1" dirty="0">
                <a:latin typeface="Georgia" panose="02040502050405020303" pitchFamily="18" charset="0"/>
              </a:rPr>
              <a:t>Global Family Success Program</a:t>
            </a:r>
            <a:br>
              <a:rPr lang="en-US" sz="4900" b="1" dirty="0">
                <a:latin typeface="Georgia" panose="02040502050405020303" pitchFamily="18" charset="0"/>
              </a:rPr>
            </a:br>
            <a:r>
              <a:rPr lang="en-US" sz="1600" b="1" i="1" dirty="0">
                <a:latin typeface="Georgia" panose="02040502050405020303" pitchFamily="18" charset="0"/>
              </a:rPr>
              <a:t>A Generations Empowerment Enterprises, LLC Program</a:t>
            </a:r>
            <a:endParaRPr lang="en-US" sz="3600" i="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73143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432558" y="1957079"/>
            <a:ext cx="10172702" cy="74946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Objectives:</a:t>
            </a: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 name="Rectangle 1">
            <a:extLst>
              <a:ext uri="{FF2B5EF4-FFF2-40B4-BE49-F238E27FC236}">
                <a16:creationId xmlns:a16="http://schemas.microsoft.com/office/drawing/2014/main" id="{2874D637-2A7C-42D6-B894-CCD0EE6CD7D5}"/>
              </a:ext>
            </a:extLst>
          </p:cNvPr>
          <p:cNvSpPr/>
          <p:nvPr/>
        </p:nvSpPr>
        <p:spPr>
          <a:xfrm>
            <a:off x="1583560" y="3050146"/>
            <a:ext cx="8554590" cy="1178400"/>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Learn the </a:t>
            </a:r>
            <a:r>
              <a:rPr lang="en-US" sz="3200" dirty="0">
                <a:solidFill>
                  <a:prstClr val="black"/>
                </a:solidFill>
                <a:latin typeface="Georgia" panose="02040502050405020303" pitchFamily="18" charset="0"/>
                <a:ea typeface="Calibri" panose="020F0502020204030204" pitchFamily="34" charset="0"/>
                <a:cs typeface="Times New Roman" panose="02020603050405020304" pitchFamily="18" charset="0"/>
              </a:rPr>
              <a:t>E</a:t>
            </a:r>
            <a:r>
              <a:rPr kumimoji="0" lang="en-US" sz="3200" b="0" i="0" u="none" strike="noStrike" kern="1200" cap="none" spc="0" normalizeH="0" baseline="0" noProof="0" dirty="0" err="1">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ight</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 (8) Income Streams for Building Wealth</a:t>
            </a:r>
          </a:p>
        </p:txBody>
      </p:sp>
      <p:sp>
        <p:nvSpPr>
          <p:cNvPr id="9" name="TextBox 8">
            <a:extLst>
              <a:ext uri="{FF2B5EF4-FFF2-40B4-BE49-F238E27FC236}">
                <a16:creationId xmlns:a16="http://schemas.microsoft.com/office/drawing/2014/main" id="{4F225F8C-8F77-49B3-A70B-97E71BE81597}"/>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3" name="Title 1">
            <a:extLst>
              <a:ext uri="{FF2B5EF4-FFF2-40B4-BE49-F238E27FC236}">
                <a16:creationId xmlns:a16="http://schemas.microsoft.com/office/drawing/2014/main" id="{0D1831E7-F172-4FF8-8B75-E66C8DF487E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Financial Ownership</a:t>
            </a:r>
          </a:p>
        </p:txBody>
      </p:sp>
    </p:spTree>
    <p:extLst>
      <p:ext uri="{BB962C8B-B14F-4D97-AF65-F5344CB8AC3E}">
        <p14:creationId xmlns:p14="http://schemas.microsoft.com/office/powerpoint/2010/main" val="1647279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FB0CEA2F-B6D1-424D-AE98-B9D2B776FFF2}"/>
              </a:ext>
            </a:extLst>
          </p:cNvPr>
          <p:cNvSpPr txBox="1">
            <a:spLocks/>
          </p:cNvSpPr>
          <p:nvPr/>
        </p:nvSpPr>
        <p:spPr>
          <a:xfrm>
            <a:off x="907558" y="2433413"/>
            <a:ext cx="11033760" cy="921899"/>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1200" cap="none" spc="0" normalizeH="0" baseline="0" noProof="0">
              <a:ln>
                <a:noFill/>
              </a:ln>
              <a:solidFill>
                <a:srgbClr val="000000"/>
              </a:solidFill>
              <a:effectLst/>
              <a:uLnTx/>
              <a:uFillTx/>
              <a:latin typeface="Georgia"/>
              <a:cs typeface="Arial"/>
              <a:sym typeface="Arial"/>
            </a:endParaRPr>
          </a:p>
        </p:txBody>
      </p:sp>
      <p:sp>
        <p:nvSpPr>
          <p:cNvPr id="8" name="Title 1">
            <a:extLst>
              <a:ext uri="{FF2B5EF4-FFF2-40B4-BE49-F238E27FC236}">
                <a16:creationId xmlns:a16="http://schemas.microsoft.com/office/drawing/2014/main" id="{E6D5672D-B724-4A45-8B91-F4FDF6F17520}"/>
              </a:ext>
            </a:extLst>
          </p:cNvPr>
          <p:cNvSpPr txBox="1">
            <a:spLocks/>
          </p:cNvSpPr>
          <p:nvPr/>
        </p:nvSpPr>
        <p:spPr>
          <a:xfrm>
            <a:off x="1182848" y="1948459"/>
            <a:ext cx="9714451" cy="369733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i="1" dirty="0">
                <a:solidFill>
                  <a:srgbClr val="383838"/>
                </a:solidFill>
                <a:effectLst/>
                <a:latin typeface="Georgia" panose="02040502050405020303" pitchFamily="18" charset="0"/>
              </a:rPr>
              <a:t>“The key to financial freedom and great wealth is a person's ability or skill to convert earned income into passive income and/or portfolio income.”</a:t>
            </a:r>
            <a:endParaRPr kumimoji="0" lang="en-US" sz="4000" b="1" i="1" u="none" strike="noStrike" kern="1200" cap="none" spc="0" normalizeH="0" baseline="0" noProof="0" dirty="0">
              <a:ln>
                <a:noFill/>
              </a:ln>
              <a:solidFill>
                <a:srgbClr val="333333"/>
              </a:solidFill>
              <a:effectLst/>
              <a:uLnTx/>
              <a:uFillTx/>
              <a:latin typeface="Georgia" panose="02040502050405020303"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1200" cap="none" spc="0" normalizeH="0" baseline="0" noProof="0" dirty="0">
              <a:ln>
                <a:noFill/>
              </a:ln>
              <a:solidFill>
                <a:srgbClr val="333333"/>
              </a:solidFill>
              <a:effectLst/>
              <a:uLnTx/>
              <a:uFillTx/>
              <a:latin typeface="Georgia" panose="02040502050405020303"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1200" cap="none" spc="0" normalizeH="0" baseline="0" noProof="0" dirty="0">
                <a:ln>
                  <a:noFill/>
                </a:ln>
                <a:solidFill>
                  <a:srgbClr val="333333"/>
                </a:solidFill>
                <a:effectLst/>
                <a:uLnTx/>
                <a:uFillTx/>
                <a:latin typeface="Georgia" panose="02040502050405020303" pitchFamily="18" charset="0"/>
                <a:sym typeface="Arial"/>
              </a:rPr>
              <a:t>By </a:t>
            </a:r>
            <a:r>
              <a:rPr lang="en-US" sz="1800" i="0" dirty="0">
                <a:solidFill>
                  <a:srgbClr val="272727"/>
                </a:solidFill>
                <a:effectLst/>
                <a:latin typeface="Georgia" panose="02040502050405020303" pitchFamily="18" charset="0"/>
              </a:rPr>
              <a:t>Robert Kiyosaki</a:t>
            </a:r>
            <a:endParaRPr kumimoji="0" lang="en-US" sz="1800" i="0" u="none" strike="noStrike" kern="1200" cap="none" spc="0" normalizeH="0" baseline="0" noProof="0" dirty="0">
              <a:ln>
                <a:noFill/>
              </a:ln>
              <a:solidFill>
                <a:srgbClr val="333333"/>
              </a:solidFill>
              <a:effectLst/>
              <a:uLnTx/>
              <a:uFillTx/>
              <a:latin typeface="Georgia" panose="02040502050405020303" pitchFamily="18" charset="0"/>
              <a:sym typeface="Arial"/>
            </a:endParaRPr>
          </a:p>
        </p:txBody>
      </p:sp>
      <p:sp>
        <p:nvSpPr>
          <p:cNvPr id="7" name="TextBox 6">
            <a:extLst>
              <a:ext uri="{FF2B5EF4-FFF2-40B4-BE49-F238E27FC236}">
                <a16:creationId xmlns:a16="http://schemas.microsoft.com/office/drawing/2014/main" id="{8F127712-3E06-4A60-80AB-C966DB1A4F1A}"/>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10" name="Title 1">
            <a:extLst>
              <a:ext uri="{FF2B5EF4-FFF2-40B4-BE49-F238E27FC236}">
                <a16:creationId xmlns:a16="http://schemas.microsoft.com/office/drawing/2014/main" id="{E36CC557-8E63-41F2-AE4E-8116EEF9012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Tree>
    <p:extLst>
      <p:ext uri="{BB962C8B-B14F-4D97-AF65-F5344CB8AC3E}">
        <p14:creationId xmlns:p14="http://schemas.microsoft.com/office/powerpoint/2010/main" val="82324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835995"/>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5857613" y="4845564"/>
            <a:ext cx="4112623"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Residual Income</a:t>
            </a:r>
            <a:endParaRPr lang="en-US" sz="2400" dirty="0">
              <a:latin typeface="Georgia" panose="02040502050405020303" pitchFamily="18" charset="0"/>
            </a:endParaRPr>
          </a:p>
        </p:txBody>
      </p:sp>
      <p:sp>
        <p:nvSpPr>
          <p:cNvPr id="10" name="TextBox 9">
            <a:extLst>
              <a:ext uri="{FF2B5EF4-FFF2-40B4-BE49-F238E27FC236}">
                <a16:creationId xmlns:a16="http://schemas.microsoft.com/office/drawing/2014/main" id="{36C4BD9E-DA25-4BE0-ACB4-137CF7D5072C}"/>
              </a:ext>
            </a:extLst>
          </p:cNvPr>
          <p:cNvSpPr txBox="1"/>
          <p:nvPr/>
        </p:nvSpPr>
        <p:spPr>
          <a:xfrm>
            <a:off x="2686574" y="5855408"/>
            <a:ext cx="7170490" cy="369332"/>
          </a:xfrm>
          <a:prstGeom prst="rect">
            <a:avLst/>
          </a:prstGeom>
          <a:noFill/>
        </p:spPr>
        <p:txBody>
          <a:bodyPr wrap="square">
            <a:spAutoFit/>
          </a:bodyPr>
          <a:lstStyle/>
          <a:p>
            <a:r>
              <a:rPr lang="en-US" dirty="0">
                <a:latin typeface="Georgia" panose="02040502050405020303" pitchFamily="18" charset="0"/>
              </a:rPr>
              <a:t>Source: https://www.investopedia.com/terms/r/residualincome.asp</a:t>
            </a:r>
          </a:p>
        </p:txBody>
      </p:sp>
      <p:sp>
        <p:nvSpPr>
          <p:cNvPr id="2" name="TextBox 1">
            <a:extLst>
              <a:ext uri="{FF2B5EF4-FFF2-40B4-BE49-F238E27FC236}">
                <a16:creationId xmlns:a16="http://schemas.microsoft.com/office/drawing/2014/main" id="{AD0A32F4-6F8E-42EE-8E51-0C6CF263E9BE}"/>
              </a:ext>
            </a:extLst>
          </p:cNvPr>
          <p:cNvSpPr txBox="1"/>
          <p:nvPr/>
        </p:nvSpPr>
        <p:spPr>
          <a:xfrm>
            <a:off x="1308844" y="2517940"/>
            <a:ext cx="4714451"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Earned Income</a:t>
            </a:r>
            <a:endParaRPr lang="en-US" sz="2400" dirty="0">
              <a:latin typeface="Georgia" panose="02040502050405020303" pitchFamily="18" charset="0"/>
            </a:endParaRPr>
          </a:p>
        </p:txBody>
      </p:sp>
      <p:sp>
        <p:nvSpPr>
          <p:cNvPr id="12" name="TextBox 11">
            <a:extLst>
              <a:ext uri="{FF2B5EF4-FFF2-40B4-BE49-F238E27FC236}">
                <a16:creationId xmlns:a16="http://schemas.microsoft.com/office/drawing/2014/main" id="{C3DE99EB-4944-4EA8-8A0B-615E9BDD5773}"/>
              </a:ext>
            </a:extLst>
          </p:cNvPr>
          <p:cNvSpPr txBox="1"/>
          <p:nvPr/>
        </p:nvSpPr>
        <p:spPr>
          <a:xfrm>
            <a:off x="5857611" y="2593381"/>
            <a:ext cx="4197481"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Interest Income </a:t>
            </a:r>
            <a:endParaRPr lang="en-US" sz="2400" dirty="0"/>
          </a:p>
        </p:txBody>
      </p:sp>
      <p:sp>
        <p:nvSpPr>
          <p:cNvPr id="13" name="TextBox 12">
            <a:extLst>
              <a:ext uri="{FF2B5EF4-FFF2-40B4-BE49-F238E27FC236}">
                <a16:creationId xmlns:a16="http://schemas.microsoft.com/office/drawing/2014/main" id="{C9ECE83B-3E5D-48C9-90FA-9A58D4EA313B}"/>
              </a:ext>
            </a:extLst>
          </p:cNvPr>
          <p:cNvSpPr txBox="1"/>
          <p:nvPr/>
        </p:nvSpPr>
        <p:spPr>
          <a:xfrm>
            <a:off x="1308844" y="3257010"/>
            <a:ext cx="3355435"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Dividend Income </a:t>
            </a:r>
            <a:endParaRPr lang="en-US" sz="2400" dirty="0"/>
          </a:p>
        </p:txBody>
      </p:sp>
      <p:sp>
        <p:nvSpPr>
          <p:cNvPr id="17" name="TextBox 16">
            <a:extLst>
              <a:ext uri="{FF2B5EF4-FFF2-40B4-BE49-F238E27FC236}">
                <a16:creationId xmlns:a16="http://schemas.microsoft.com/office/drawing/2014/main" id="{C59E0143-F29B-4972-AB36-5378D7CD2756}"/>
              </a:ext>
            </a:extLst>
          </p:cNvPr>
          <p:cNvSpPr txBox="1"/>
          <p:nvPr/>
        </p:nvSpPr>
        <p:spPr>
          <a:xfrm>
            <a:off x="5857612" y="3309462"/>
            <a:ext cx="4771239"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Capital Gains Income </a:t>
            </a:r>
            <a:endParaRPr lang="en-US" sz="2400" dirty="0"/>
          </a:p>
        </p:txBody>
      </p:sp>
      <p:sp>
        <p:nvSpPr>
          <p:cNvPr id="19" name="TextBox 18">
            <a:extLst>
              <a:ext uri="{FF2B5EF4-FFF2-40B4-BE49-F238E27FC236}">
                <a16:creationId xmlns:a16="http://schemas.microsoft.com/office/drawing/2014/main" id="{0D86B144-67A2-4626-ABC4-7A795B425035}"/>
              </a:ext>
            </a:extLst>
          </p:cNvPr>
          <p:cNvSpPr txBox="1"/>
          <p:nvPr/>
        </p:nvSpPr>
        <p:spPr>
          <a:xfrm>
            <a:off x="1308844" y="4019042"/>
            <a:ext cx="4328558"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Business Profit Income</a:t>
            </a:r>
            <a:endParaRPr lang="en-US" sz="2400" dirty="0"/>
          </a:p>
        </p:txBody>
      </p:sp>
      <p:sp>
        <p:nvSpPr>
          <p:cNvPr id="21" name="TextBox 20">
            <a:extLst>
              <a:ext uri="{FF2B5EF4-FFF2-40B4-BE49-F238E27FC236}">
                <a16:creationId xmlns:a16="http://schemas.microsoft.com/office/drawing/2014/main" id="{EBDE3C54-8C21-4793-AABD-ED36C1C28CC7}"/>
              </a:ext>
            </a:extLst>
          </p:cNvPr>
          <p:cNvSpPr txBox="1"/>
          <p:nvPr/>
        </p:nvSpPr>
        <p:spPr>
          <a:xfrm>
            <a:off x="5857613" y="4081609"/>
            <a:ext cx="6094602" cy="461665"/>
          </a:xfrm>
          <a:prstGeom prst="rect">
            <a:avLst/>
          </a:prstGeom>
          <a:noFill/>
        </p:spPr>
        <p:txBody>
          <a:bodyPr wrap="square">
            <a:spAutoFit/>
          </a:bodyPr>
          <a:lstStyle/>
          <a:p>
            <a:pPr marL="342900" indent="-342900">
              <a:buFont typeface="Wingdings" panose="05000000000000000000" pitchFamily="2" charset="2"/>
              <a:buChar char="ü"/>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mn-cs"/>
              </a:rPr>
              <a:t>Real Estate/Income Property </a:t>
            </a:r>
            <a:endParaRPr lang="en-US" sz="2400" dirty="0"/>
          </a:p>
        </p:txBody>
      </p:sp>
      <p:sp>
        <p:nvSpPr>
          <p:cNvPr id="23" name="TextBox 22">
            <a:extLst>
              <a:ext uri="{FF2B5EF4-FFF2-40B4-BE49-F238E27FC236}">
                <a16:creationId xmlns:a16="http://schemas.microsoft.com/office/drawing/2014/main" id="{92A29787-A019-4912-9F90-20BB965B03DF}"/>
              </a:ext>
            </a:extLst>
          </p:cNvPr>
          <p:cNvSpPr txBox="1"/>
          <p:nvPr/>
        </p:nvSpPr>
        <p:spPr>
          <a:xfrm>
            <a:off x="1308844" y="4799232"/>
            <a:ext cx="3766495" cy="461665"/>
          </a:xfrm>
          <a:prstGeom prst="rect">
            <a:avLst/>
          </a:prstGeom>
          <a:noFill/>
        </p:spPr>
        <p:txBody>
          <a:bodyPr wrap="square">
            <a:spAutoFit/>
          </a:bodyPr>
          <a:lstStyle/>
          <a:p>
            <a:pPr marL="342900" indent="-342900">
              <a:buFont typeface="Wingdings" panose="05000000000000000000" pitchFamily="2" charset="2"/>
              <a:buChar char="ü"/>
            </a:pPr>
            <a:r>
              <a:rPr lang="en-US" sz="2400" b="1" dirty="0">
                <a:effectLst/>
                <a:latin typeface="Georgia" panose="02040502050405020303" pitchFamily="18" charset="0"/>
                <a:ea typeface="Calibri" panose="020F0502020204030204" pitchFamily="34" charset="0"/>
              </a:rPr>
              <a:t>Royalty Income</a:t>
            </a:r>
            <a:endParaRPr lang="en-US" sz="2400" dirty="0"/>
          </a:p>
        </p:txBody>
      </p:sp>
    </p:spTree>
    <p:extLst>
      <p:ext uri="{BB962C8B-B14F-4D97-AF65-F5344CB8AC3E}">
        <p14:creationId xmlns:p14="http://schemas.microsoft.com/office/powerpoint/2010/main" val="42219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 calcmode="lin" valueType="num">
                                      <p:cBhvr additive="base">
                                        <p:cTn id="4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970289"/>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268835" y="2776141"/>
            <a:ext cx="9393572" cy="1384995"/>
          </a:xfrm>
          <a:prstGeom prst="rect">
            <a:avLst/>
          </a:prstGeom>
          <a:noFill/>
        </p:spPr>
        <p:txBody>
          <a:bodyPr wrap="square">
            <a:spAutoFit/>
          </a:bodyPr>
          <a:lstStyle/>
          <a:p>
            <a:r>
              <a:rPr lang="en-US" sz="2800" b="1" dirty="0">
                <a:effectLst/>
                <a:latin typeface="Georgia" panose="02040502050405020303" pitchFamily="18" charset="0"/>
                <a:ea typeface="Calibri" panose="020F0502020204030204" pitchFamily="34" charset="0"/>
              </a:rPr>
              <a:t>Earned Income: </a:t>
            </a:r>
            <a:r>
              <a:rPr lang="en-US" sz="2800" b="0" i="0" dirty="0">
                <a:solidFill>
                  <a:srgbClr val="1B1B1B"/>
                </a:solidFill>
                <a:effectLst/>
                <a:latin typeface="Georgia" panose="02040502050405020303" pitchFamily="18" charset="0"/>
              </a:rPr>
              <a:t>Generally, earned income includes taxable employee compensation and net earnings from self-employment.</a:t>
            </a:r>
            <a:endParaRPr lang="en-US" sz="2800" dirty="0">
              <a:latin typeface="Georgia" panose="02040502050405020303" pitchFamily="18" charset="0"/>
            </a:endParaRPr>
          </a:p>
        </p:txBody>
      </p:sp>
      <p:sp>
        <p:nvSpPr>
          <p:cNvPr id="10" name="TextBox 9">
            <a:extLst>
              <a:ext uri="{FF2B5EF4-FFF2-40B4-BE49-F238E27FC236}">
                <a16:creationId xmlns:a16="http://schemas.microsoft.com/office/drawing/2014/main" id="{00E22F26-D1BF-46C9-9673-FC3C74528C75}"/>
              </a:ext>
            </a:extLst>
          </p:cNvPr>
          <p:cNvSpPr txBox="1"/>
          <p:nvPr/>
        </p:nvSpPr>
        <p:spPr>
          <a:xfrm>
            <a:off x="1268835" y="5824082"/>
            <a:ext cx="10085561" cy="307777"/>
          </a:xfrm>
          <a:prstGeom prst="rect">
            <a:avLst/>
          </a:prstGeom>
          <a:noFill/>
        </p:spPr>
        <p:txBody>
          <a:bodyPr wrap="square">
            <a:spAutoFit/>
          </a:bodyPr>
          <a:lstStyle/>
          <a:p>
            <a:r>
              <a:rPr lang="en-US" sz="1400" b="1" dirty="0">
                <a:latin typeface="Georgia" panose="02040502050405020303" pitchFamily="18" charset="0"/>
              </a:rPr>
              <a:t>Source: https://www.irs.gov/credits-deductions/individuals/earned-income-tax-credit/earned-income</a:t>
            </a:r>
          </a:p>
        </p:txBody>
      </p:sp>
      <p:sp>
        <p:nvSpPr>
          <p:cNvPr id="12" name="TextBox 11">
            <a:extLst>
              <a:ext uri="{FF2B5EF4-FFF2-40B4-BE49-F238E27FC236}">
                <a16:creationId xmlns:a16="http://schemas.microsoft.com/office/drawing/2014/main" id="{1E4ABA2F-2F4C-4E38-BAA7-5AA1EA9E26D2}"/>
              </a:ext>
            </a:extLst>
          </p:cNvPr>
          <p:cNvSpPr txBox="1"/>
          <p:nvPr/>
        </p:nvSpPr>
        <p:spPr>
          <a:xfrm>
            <a:off x="1453392" y="4197547"/>
            <a:ext cx="9536186" cy="1077218"/>
          </a:xfrm>
          <a:prstGeom prst="rect">
            <a:avLst/>
          </a:prstGeom>
          <a:noFill/>
        </p:spPr>
        <p:txBody>
          <a:bodyPr wrap="square">
            <a:spAutoFit/>
          </a:bodyPr>
          <a:lstStyle/>
          <a:p>
            <a:pPr marL="457200" indent="-457200">
              <a:buFont typeface="Wingdings" panose="05000000000000000000" pitchFamily="2" charset="2"/>
              <a:buChar char="Ø"/>
            </a:pPr>
            <a:r>
              <a:rPr lang="en-US" sz="2400" b="1" dirty="0">
                <a:solidFill>
                  <a:srgbClr val="1B1B1B"/>
                </a:solidFill>
                <a:latin typeface="Georgia" panose="02040502050405020303" pitchFamily="18" charset="0"/>
              </a:rPr>
              <a:t>T</a:t>
            </a:r>
            <a:r>
              <a:rPr lang="en-US" sz="2400" b="1" i="0" dirty="0">
                <a:solidFill>
                  <a:srgbClr val="1B1B1B"/>
                </a:solidFill>
                <a:effectLst/>
                <a:latin typeface="Georgia" panose="02040502050405020303" pitchFamily="18" charset="0"/>
              </a:rPr>
              <a:t>wo ways to get earned income:</a:t>
            </a:r>
          </a:p>
          <a:p>
            <a:pPr marL="914400" lvl="1" indent="-457200">
              <a:buFont typeface="Wingdings" panose="05000000000000000000" pitchFamily="2" charset="2"/>
              <a:buChar char="ü"/>
            </a:pPr>
            <a:r>
              <a:rPr lang="en-US" sz="2000" b="0" i="0" dirty="0">
                <a:solidFill>
                  <a:srgbClr val="1B1B1B"/>
                </a:solidFill>
                <a:effectLst/>
                <a:latin typeface="Georgia" panose="02040502050405020303" pitchFamily="18" charset="0"/>
              </a:rPr>
              <a:t>You work for someone who pays you</a:t>
            </a:r>
          </a:p>
          <a:p>
            <a:pPr marL="914400" lvl="1" indent="-457200">
              <a:buFont typeface="Wingdings" panose="05000000000000000000" pitchFamily="2" charset="2"/>
              <a:buChar char="ü"/>
            </a:pPr>
            <a:r>
              <a:rPr lang="en-US" sz="2000" b="0" i="0" dirty="0">
                <a:solidFill>
                  <a:srgbClr val="1B1B1B"/>
                </a:solidFill>
                <a:effectLst/>
                <a:latin typeface="Georgia" panose="02040502050405020303" pitchFamily="18" charset="0"/>
              </a:rPr>
              <a:t>You own or run a business or farm</a:t>
            </a:r>
            <a:endParaRPr lang="en-US" sz="2000" b="1" i="0" dirty="0">
              <a:solidFill>
                <a:srgbClr val="1B1B1B"/>
              </a:solidFill>
              <a:effectLst/>
              <a:latin typeface="Georgia" panose="02040502050405020303" pitchFamily="18" charset="0"/>
            </a:endParaRPr>
          </a:p>
        </p:txBody>
      </p:sp>
    </p:spTree>
    <p:extLst>
      <p:ext uri="{BB962C8B-B14F-4D97-AF65-F5344CB8AC3E}">
        <p14:creationId xmlns:p14="http://schemas.microsoft.com/office/powerpoint/2010/main" val="201360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970289"/>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268835" y="2776141"/>
            <a:ext cx="9393572" cy="954107"/>
          </a:xfrm>
          <a:prstGeom prst="rect">
            <a:avLst/>
          </a:prstGeom>
          <a:noFill/>
        </p:spPr>
        <p:txBody>
          <a:bodyPr wrap="square">
            <a:spAutoFit/>
          </a:bodyPr>
          <a:lstStyle/>
          <a:p>
            <a:r>
              <a:rPr lang="en-US" sz="2800" b="1" dirty="0">
                <a:effectLst/>
                <a:latin typeface="Georgia" panose="02040502050405020303" pitchFamily="18" charset="0"/>
                <a:ea typeface="Calibri" panose="020F0502020204030204" pitchFamily="34" charset="0"/>
              </a:rPr>
              <a:t>Interest Income: </a:t>
            </a:r>
            <a:r>
              <a:rPr lang="en-US" sz="2800" b="0" i="0" dirty="0">
                <a:effectLst/>
                <a:latin typeface="Georgia" panose="02040502050405020303" pitchFamily="18" charset="0"/>
              </a:rPr>
              <a:t>Earnings generated by investments </a:t>
            </a:r>
            <a:r>
              <a:rPr lang="en-US" sz="2800" dirty="0">
                <a:latin typeface="Georgia" panose="02040502050405020303" pitchFamily="18" charset="0"/>
              </a:rPr>
              <a:t>are </a:t>
            </a:r>
            <a:r>
              <a:rPr lang="en-US" sz="2800" b="0" i="0" dirty="0">
                <a:effectLst/>
                <a:latin typeface="Georgia" panose="02040502050405020303" pitchFamily="18" charset="0"/>
              </a:rPr>
              <a:t>referred to as interest income.</a:t>
            </a:r>
            <a:endParaRPr lang="en-US" sz="2800" dirty="0">
              <a:latin typeface="Georgia" panose="02040502050405020303" pitchFamily="18" charset="0"/>
            </a:endParaRPr>
          </a:p>
        </p:txBody>
      </p:sp>
      <p:sp>
        <p:nvSpPr>
          <p:cNvPr id="11" name="TextBox 10">
            <a:extLst>
              <a:ext uri="{FF2B5EF4-FFF2-40B4-BE49-F238E27FC236}">
                <a16:creationId xmlns:a16="http://schemas.microsoft.com/office/drawing/2014/main" id="{61176133-1060-44F1-96F6-6800872837BF}"/>
              </a:ext>
            </a:extLst>
          </p:cNvPr>
          <p:cNvSpPr txBox="1"/>
          <p:nvPr/>
        </p:nvSpPr>
        <p:spPr>
          <a:xfrm>
            <a:off x="1268833" y="3804859"/>
            <a:ext cx="9393571" cy="954107"/>
          </a:xfrm>
          <a:prstGeom prst="rect">
            <a:avLst/>
          </a:prstGeom>
          <a:noFill/>
        </p:spPr>
        <p:txBody>
          <a:bodyPr wrap="square">
            <a:spAutoFit/>
          </a:bodyPr>
          <a:lstStyle/>
          <a:p>
            <a:pPr marL="342900" indent="-342900" algn="l">
              <a:buFont typeface="Wingdings" panose="05000000000000000000" pitchFamily="2" charset="2"/>
              <a:buChar char="Ø"/>
            </a:pPr>
            <a:r>
              <a:rPr lang="en-US" sz="2000" i="0" dirty="0">
                <a:solidFill>
                  <a:srgbClr val="1B1B1B"/>
                </a:solidFill>
                <a:effectLst/>
                <a:latin typeface="Georgia" panose="02040502050405020303" pitchFamily="18" charset="0"/>
              </a:rPr>
              <a:t>Examples of Taxable Interest:</a:t>
            </a:r>
          </a:p>
          <a:p>
            <a:pPr marL="800100" lvl="1" indent="-342900">
              <a:buFont typeface="Wingdings" panose="05000000000000000000" pitchFamily="2" charset="2"/>
              <a:buChar char="ü"/>
              <a:defRPr/>
            </a:pPr>
            <a:r>
              <a:rPr kumimoji="0" lang="en-US" i="0" u="none" strike="noStrike" kern="1200" cap="none" spc="0" normalizeH="0" baseline="0" noProof="0" dirty="0">
                <a:ln>
                  <a:noFill/>
                </a:ln>
                <a:solidFill>
                  <a:srgbClr val="1B1B1B"/>
                </a:solidFill>
                <a:effectLst/>
                <a:uLnTx/>
                <a:uFillTx/>
                <a:latin typeface="Georgia" panose="02040502050405020303" pitchFamily="18" charset="0"/>
              </a:rPr>
              <a:t>Interest on bank accounts (savings accounts), money market accounts, certificates of deposit, corporate bonds, etc.</a:t>
            </a:r>
            <a:endParaRPr lang="en-US" i="0" dirty="0">
              <a:solidFill>
                <a:srgbClr val="1B1B1B"/>
              </a:solidFill>
              <a:effectLst/>
              <a:latin typeface="Georgia" panose="02040502050405020303" pitchFamily="18" charset="0"/>
            </a:endParaRPr>
          </a:p>
        </p:txBody>
      </p:sp>
      <p:sp>
        <p:nvSpPr>
          <p:cNvPr id="16" name="TextBox 15">
            <a:extLst>
              <a:ext uri="{FF2B5EF4-FFF2-40B4-BE49-F238E27FC236}">
                <a16:creationId xmlns:a16="http://schemas.microsoft.com/office/drawing/2014/main" id="{CC64E9DA-7262-4B2A-BA6D-3EBBC44A3EAF}"/>
              </a:ext>
            </a:extLst>
          </p:cNvPr>
          <p:cNvSpPr txBox="1"/>
          <p:nvPr/>
        </p:nvSpPr>
        <p:spPr>
          <a:xfrm>
            <a:off x="2918320" y="6001340"/>
            <a:ext cx="6094602" cy="369332"/>
          </a:xfrm>
          <a:prstGeom prst="rect">
            <a:avLst/>
          </a:prstGeom>
          <a:noFill/>
        </p:spPr>
        <p:txBody>
          <a:bodyPr wrap="square">
            <a:spAutoFit/>
          </a:bodyPr>
          <a:lstStyle/>
          <a:p>
            <a:r>
              <a:rPr lang="en-US" dirty="0">
                <a:latin typeface="Georgia" panose="02040502050405020303" pitchFamily="18" charset="0"/>
              </a:rPr>
              <a:t>Source: https://www.irs.gov/taxtopics/tc403</a:t>
            </a:r>
          </a:p>
        </p:txBody>
      </p:sp>
      <p:sp>
        <p:nvSpPr>
          <p:cNvPr id="18" name="TextBox 17">
            <a:extLst>
              <a:ext uri="{FF2B5EF4-FFF2-40B4-BE49-F238E27FC236}">
                <a16:creationId xmlns:a16="http://schemas.microsoft.com/office/drawing/2014/main" id="{0F3CAAEE-12DF-4D98-AA60-01EAD35C1944}"/>
              </a:ext>
            </a:extLst>
          </p:cNvPr>
          <p:cNvSpPr txBox="1"/>
          <p:nvPr/>
        </p:nvSpPr>
        <p:spPr>
          <a:xfrm>
            <a:off x="7819937" y="6001340"/>
            <a:ext cx="2766969" cy="369332"/>
          </a:xfrm>
          <a:prstGeom prst="rect">
            <a:avLst/>
          </a:prstGeom>
          <a:noFill/>
        </p:spPr>
        <p:txBody>
          <a:bodyPr wrap="square">
            <a:spAutoFit/>
          </a:bodyPr>
          <a:lstStyle/>
          <a:p>
            <a:r>
              <a:rPr lang="en-US" dirty="0">
                <a:latin typeface="Georgia" panose="02040502050405020303" pitchFamily="18" charset="0"/>
              </a:rPr>
              <a:t>Topic: Interest Income</a:t>
            </a:r>
          </a:p>
        </p:txBody>
      </p:sp>
    </p:spTree>
    <p:extLst>
      <p:ext uri="{BB962C8B-B14F-4D97-AF65-F5344CB8AC3E}">
        <p14:creationId xmlns:p14="http://schemas.microsoft.com/office/powerpoint/2010/main" val="2566615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970289"/>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268834" y="2646031"/>
            <a:ext cx="9737521" cy="1384995"/>
          </a:xfrm>
          <a:prstGeom prst="rect">
            <a:avLst/>
          </a:prstGeom>
          <a:noFill/>
        </p:spPr>
        <p:txBody>
          <a:bodyPr wrap="square">
            <a:spAutoFit/>
          </a:bodyPr>
          <a:lstStyle/>
          <a:p>
            <a:r>
              <a:rPr lang="en-US" sz="2800" b="1" dirty="0">
                <a:effectLst/>
                <a:latin typeface="Georgia" panose="02040502050405020303" pitchFamily="18" charset="0"/>
                <a:ea typeface="Calibri" panose="020F0502020204030204" pitchFamily="34" charset="0"/>
              </a:rPr>
              <a:t>Dividend Income: </a:t>
            </a:r>
            <a:r>
              <a:rPr lang="en-US" sz="2800" b="0" i="0" dirty="0">
                <a:solidFill>
                  <a:srgbClr val="1B1B1B"/>
                </a:solidFill>
                <a:effectLst/>
                <a:latin typeface="Georgia" panose="02040502050405020303" pitchFamily="18" charset="0"/>
              </a:rPr>
              <a:t>Dividends are distributions of property a corporation may pay you if you own stock in that corporation. Corporations pay most dividends in cash. </a:t>
            </a:r>
            <a:endParaRPr lang="en-US" sz="2800" dirty="0">
              <a:latin typeface="Georgia" panose="02040502050405020303" pitchFamily="18" charset="0"/>
            </a:endParaRPr>
          </a:p>
        </p:txBody>
      </p:sp>
      <p:sp>
        <p:nvSpPr>
          <p:cNvPr id="10" name="TextBox 9">
            <a:extLst>
              <a:ext uri="{FF2B5EF4-FFF2-40B4-BE49-F238E27FC236}">
                <a16:creationId xmlns:a16="http://schemas.microsoft.com/office/drawing/2014/main" id="{B26D62D0-D584-4608-A94A-1B2AEA97EAAB}"/>
              </a:ext>
            </a:extLst>
          </p:cNvPr>
          <p:cNvSpPr txBox="1"/>
          <p:nvPr/>
        </p:nvSpPr>
        <p:spPr>
          <a:xfrm>
            <a:off x="7819937" y="5947193"/>
            <a:ext cx="2110157" cy="369332"/>
          </a:xfrm>
          <a:prstGeom prst="rect">
            <a:avLst/>
          </a:prstGeom>
          <a:noFill/>
        </p:spPr>
        <p:txBody>
          <a:bodyPr wrap="square">
            <a:spAutoFit/>
          </a:bodyPr>
          <a:lstStyle/>
          <a:p>
            <a:r>
              <a:rPr lang="en-US" dirty="0">
                <a:latin typeface="Georgia" panose="02040502050405020303" pitchFamily="18" charset="0"/>
              </a:rPr>
              <a:t>Topic: Dividends</a:t>
            </a:r>
          </a:p>
        </p:txBody>
      </p:sp>
      <p:sp>
        <p:nvSpPr>
          <p:cNvPr id="3" name="TextBox 2">
            <a:extLst>
              <a:ext uri="{FF2B5EF4-FFF2-40B4-BE49-F238E27FC236}">
                <a16:creationId xmlns:a16="http://schemas.microsoft.com/office/drawing/2014/main" id="{EBE1A748-64D6-4C6C-9E6A-EF6394559F87}"/>
              </a:ext>
            </a:extLst>
          </p:cNvPr>
          <p:cNvSpPr txBox="1"/>
          <p:nvPr/>
        </p:nvSpPr>
        <p:spPr>
          <a:xfrm>
            <a:off x="2642532" y="5947193"/>
            <a:ext cx="5177405" cy="369332"/>
          </a:xfrm>
          <a:prstGeom prst="rect">
            <a:avLst/>
          </a:prstGeom>
          <a:noFill/>
        </p:spPr>
        <p:txBody>
          <a:bodyPr wrap="square">
            <a:spAutoFit/>
          </a:bodyPr>
          <a:lstStyle/>
          <a:p>
            <a:r>
              <a:rPr lang="en-US" dirty="0">
                <a:latin typeface="Georgia" panose="02040502050405020303" pitchFamily="18" charset="0"/>
              </a:rPr>
              <a:t>Source: https://www.irs.gov/taxtopics/tc404</a:t>
            </a:r>
          </a:p>
        </p:txBody>
      </p:sp>
      <p:sp>
        <p:nvSpPr>
          <p:cNvPr id="14" name="TextBox 13">
            <a:extLst>
              <a:ext uri="{FF2B5EF4-FFF2-40B4-BE49-F238E27FC236}">
                <a16:creationId xmlns:a16="http://schemas.microsoft.com/office/drawing/2014/main" id="{0000D5DC-918B-4607-A5FD-392F8326BDF9}"/>
              </a:ext>
            </a:extLst>
          </p:cNvPr>
          <p:cNvSpPr txBox="1"/>
          <p:nvPr/>
        </p:nvSpPr>
        <p:spPr>
          <a:xfrm>
            <a:off x="1268834" y="4121993"/>
            <a:ext cx="9737521" cy="1569660"/>
          </a:xfrm>
          <a:prstGeom prst="rect">
            <a:avLst/>
          </a:prstGeom>
          <a:noFill/>
        </p:spPr>
        <p:txBody>
          <a:bodyPr wrap="square">
            <a:spAutoFit/>
          </a:bodyPr>
          <a:lstStyle/>
          <a:p>
            <a:r>
              <a:rPr lang="en-US" sz="2400" b="0" i="0" dirty="0">
                <a:solidFill>
                  <a:srgbClr val="1B1B1B"/>
                </a:solidFill>
                <a:effectLst/>
                <a:latin typeface="Georgia" panose="02040502050405020303" pitchFamily="18" charset="0"/>
              </a:rPr>
              <a:t>However, they may also pay them as stock of another corporation or as any other property. You also may receive distributions through your interest in a partnership, an estate, a trust, a subchapter S corporation, or from an association that's taxable as a corporation</a:t>
            </a:r>
            <a:endParaRPr lang="en-US" sz="2400" dirty="0">
              <a:latin typeface="Georgia" panose="02040502050405020303" pitchFamily="18" charset="0"/>
            </a:endParaRPr>
          </a:p>
        </p:txBody>
      </p:sp>
    </p:spTree>
    <p:extLst>
      <p:ext uri="{BB962C8B-B14F-4D97-AF65-F5344CB8AC3E}">
        <p14:creationId xmlns:p14="http://schemas.microsoft.com/office/powerpoint/2010/main" val="1695335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369332"/>
          </a:xfrm>
          <a:prstGeom prst="rect">
            <a:avLst/>
          </a:prstGeom>
          <a:solidFill>
            <a:schemeClr val="accent4">
              <a:lumMod val="50000"/>
            </a:schemeClr>
          </a:solidFill>
        </p:spPr>
        <p:txBody>
          <a:bodyPr wrap="square" rtlCol="0">
            <a:spAutoFit/>
          </a:bodyPr>
          <a:lstStyle/>
          <a:p>
            <a:endParaRPr lang="en-US" dirty="0">
              <a:latin typeface="Georgia" panose="02040502050405020303" pitchFamily="18" charset="0"/>
            </a:endParaRPr>
          </a:p>
        </p:txBody>
      </p:sp>
      <p:sp>
        <p:nvSpPr>
          <p:cNvPr id="7" name="Rectangle 6">
            <a:extLst>
              <a:ext uri="{FF2B5EF4-FFF2-40B4-BE49-F238E27FC236}">
                <a16:creationId xmlns:a16="http://schemas.microsoft.com/office/drawing/2014/main" id="{D943B128-9FBF-477A-8EB8-1A084C6E299A}"/>
              </a:ext>
            </a:extLst>
          </p:cNvPr>
          <p:cNvSpPr/>
          <p:nvPr/>
        </p:nvSpPr>
        <p:spPr>
          <a:xfrm>
            <a:off x="880844" y="1970289"/>
            <a:ext cx="10249572" cy="584775"/>
          </a:xfrm>
          <a:prstGeom prst="rect">
            <a:avLst/>
          </a:prstGeom>
        </p:spPr>
        <p:txBody>
          <a:bodyPr wrap="square">
            <a:spAutoFit/>
          </a:bodyPr>
          <a:lstStyle/>
          <a:p>
            <a:r>
              <a:rPr lang="en-US" sz="3200" b="1" i="1" dirty="0">
                <a:latin typeface="Georgia" panose="02040502050405020303" pitchFamily="18" charset="0"/>
                <a:ea typeface="Calibri" panose="020F0502020204030204" pitchFamily="34" charset="0"/>
                <a:cs typeface="Times New Roman" panose="02020603050405020304" pitchFamily="18" charset="0"/>
              </a:rPr>
              <a:t>Income Streams – Wealth Building Checklist</a:t>
            </a:r>
            <a:endParaRPr lang="en-US" sz="3200" b="1" i="1" dirty="0">
              <a:latin typeface="Georgia" panose="02040502050405020303" pitchFamily="18" charset="0"/>
            </a:endParaRPr>
          </a:p>
        </p:txBody>
      </p:sp>
      <p:sp>
        <p:nvSpPr>
          <p:cNvPr id="6" name="TextBox 5">
            <a:extLst>
              <a:ext uri="{FF2B5EF4-FFF2-40B4-BE49-F238E27FC236}">
                <a16:creationId xmlns:a16="http://schemas.microsoft.com/office/drawing/2014/main" id="{EF384DDF-AD98-44A0-8882-52A85D2B7934}"/>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7C0BDB36-102D-4EC6-B650-C10DCCFED5DF}"/>
              </a:ext>
            </a:extLst>
          </p:cNvPr>
          <p:cNvSpPr txBox="1">
            <a:spLocks/>
          </p:cNvSpPr>
          <p:nvPr/>
        </p:nvSpPr>
        <p:spPr>
          <a:xfrm>
            <a:off x="635619" y="726141"/>
            <a:ext cx="10935007" cy="887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18: Boomerang Flight Plan to Debt Freedom &amp; Wealth</a:t>
            </a:r>
          </a:p>
        </p:txBody>
      </p:sp>
      <p:sp>
        <p:nvSpPr>
          <p:cNvPr id="8" name="TextBox 7">
            <a:extLst>
              <a:ext uri="{FF2B5EF4-FFF2-40B4-BE49-F238E27FC236}">
                <a16:creationId xmlns:a16="http://schemas.microsoft.com/office/drawing/2014/main" id="{25BF8863-FED1-421B-B460-34AB2E81EEEA}"/>
              </a:ext>
            </a:extLst>
          </p:cNvPr>
          <p:cNvSpPr txBox="1"/>
          <p:nvPr/>
        </p:nvSpPr>
        <p:spPr>
          <a:xfrm>
            <a:off x="1268834" y="2646031"/>
            <a:ext cx="9737521" cy="3108543"/>
          </a:xfrm>
          <a:prstGeom prst="rect">
            <a:avLst/>
          </a:prstGeom>
          <a:noFill/>
        </p:spPr>
        <p:txBody>
          <a:bodyPr wrap="square">
            <a:spAutoFit/>
          </a:bodyPr>
          <a:lstStyle/>
          <a:p>
            <a:r>
              <a:rPr lang="en-US" sz="2800" b="1" dirty="0">
                <a:effectLst/>
                <a:latin typeface="Georgia" panose="02040502050405020303" pitchFamily="18" charset="0"/>
                <a:ea typeface="Calibri" panose="020F0502020204030204" pitchFamily="34" charset="0"/>
              </a:rPr>
              <a:t>Capital Gains Income: </a:t>
            </a:r>
            <a:r>
              <a:rPr lang="en-US" sz="2800" b="0" i="0" dirty="0">
                <a:solidFill>
                  <a:srgbClr val="1B1B1B"/>
                </a:solidFill>
                <a:effectLst/>
                <a:latin typeface="Georgia" panose="02040502050405020303" pitchFamily="18" charset="0"/>
              </a:rPr>
              <a:t>Almost everything you own and use for personal or investment purposes is a capital asset. Examples include a home, personal-use items like household furnishings, and stocks or bonds held as investments. When you sell a capital asset, the difference between the adjusted basis in the asset and the amount you realized from the sale is a capital gain or a capital loss.</a:t>
            </a:r>
            <a:endParaRPr lang="en-US" sz="2800" dirty="0">
              <a:latin typeface="Georgia" panose="02040502050405020303" pitchFamily="18" charset="0"/>
            </a:endParaRPr>
          </a:p>
        </p:txBody>
      </p:sp>
      <p:sp>
        <p:nvSpPr>
          <p:cNvPr id="10" name="TextBox 9">
            <a:extLst>
              <a:ext uri="{FF2B5EF4-FFF2-40B4-BE49-F238E27FC236}">
                <a16:creationId xmlns:a16="http://schemas.microsoft.com/office/drawing/2014/main" id="{B26D62D0-D584-4608-A94A-1B2AEA97EAAB}"/>
              </a:ext>
            </a:extLst>
          </p:cNvPr>
          <p:cNvSpPr txBox="1"/>
          <p:nvPr/>
        </p:nvSpPr>
        <p:spPr>
          <a:xfrm>
            <a:off x="6786691" y="6048476"/>
            <a:ext cx="3471645" cy="369332"/>
          </a:xfrm>
          <a:prstGeom prst="rect">
            <a:avLst/>
          </a:prstGeom>
          <a:noFill/>
        </p:spPr>
        <p:txBody>
          <a:bodyPr wrap="square">
            <a:spAutoFit/>
          </a:bodyPr>
          <a:lstStyle/>
          <a:p>
            <a:r>
              <a:rPr lang="en-US" dirty="0">
                <a:latin typeface="Georgia" panose="02040502050405020303" pitchFamily="18" charset="0"/>
              </a:rPr>
              <a:t>Topic: Capital Gains and Losses</a:t>
            </a:r>
          </a:p>
        </p:txBody>
      </p:sp>
      <p:sp>
        <p:nvSpPr>
          <p:cNvPr id="11" name="TextBox 10">
            <a:extLst>
              <a:ext uri="{FF2B5EF4-FFF2-40B4-BE49-F238E27FC236}">
                <a16:creationId xmlns:a16="http://schemas.microsoft.com/office/drawing/2014/main" id="{0B2ED822-B8A9-475F-95E8-6EE5FF5311FD}"/>
              </a:ext>
            </a:extLst>
          </p:cNvPr>
          <p:cNvSpPr txBox="1"/>
          <p:nvPr/>
        </p:nvSpPr>
        <p:spPr>
          <a:xfrm>
            <a:off x="1786854" y="6048476"/>
            <a:ext cx="4999837" cy="369332"/>
          </a:xfrm>
          <a:prstGeom prst="rect">
            <a:avLst/>
          </a:prstGeom>
          <a:noFill/>
        </p:spPr>
        <p:txBody>
          <a:bodyPr wrap="square">
            <a:spAutoFit/>
          </a:bodyPr>
          <a:lstStyle/>
          <a:p>
            <a:r>
              <a:rPr lang="en-US" dirty="0">
                <a:latin typeface="Georgia" panose="02040502050405020303" pitchFamily="18" charset="0"/>
              </a:rPr>
              <a:t>Source: https://www.irs.gov/taxtopics/tc409</a:t>
            </a:r>
          </a:p>
        </p:txBody>
      </p:sp>
    </p:spTree>
    <p:extLst>
      <p:ext uri="{BB962C8B-B14F-4D97-AF65-F5344CB8AC3E}">
        <p14:creationId xmlns:p14="http://schemas.microsoft.com/office/powerpoint/2010/main" val="584031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3000</TotalTime>
  <Words>2271</Words>
  <Application>Microsoft Office PowerPoint</Application>
  <PresentationFormat>Widescreen</PresentationFormat>
  <Paragraphs>201</Paragraphs>
  <Slides>21</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Georgia</vt:lpstr>
      <vt:lpstr>Palatino</vt:lpstr>
      <vt:lpstr>Source Sans Pro</vt:lpstr>
      <vt:lpstr>Times New Roman</vt:lpstr>
      <vt:lpstr>Wingdings</vt:lpstr>
      <vt:lpstr>Office Theme</vt:lpstr>
      <vt:lpstr>Global Family Success Program A Generations Empowerment Enterprises, LLC Program</vt:lpstr>
      <vt:lpstr>Income Streams – Wealth Building Checklist Families Learning Together Build Generational Wealth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Family Success Program A Generations Empowerment Enterprises, LLC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Porter</dc:creator>
  <cp:lastModifiedBy>Phillip Porter</cp:lastModifiedBy>
  <cp:revision>5</cp:revision>
  <cp:lastPrinted>2020-11-03T20:28:01Z</cp:lastPrinted>
  <dcterms:created xsi:type="dcterms:W3CDTF">2020-01-17T19:41:28Z</dcterms:created>
  <dcterms:modified xsi:type="dcterms:W3CDTF">2020-12-07T15:24:35Z</dcterms:modified>
</cp:coreProperties>
</file>